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0" r:id="rId3"/>
    <p:sldId id="271" r:id="rId4"/>
    <p:sldId id="261" r:id="rId5"/>
    <p:sldId id="262" r:id="rId6"/>
    <p:sldId id="273" r:id="rId7"/>
    <p:sldId id="274" r:id="rId8"/>
    <p:sldId id="267" r:id="rId9"/>
    <p:sldId id="269" r:id="rId10"/>
  </p:sldIdLst>
  <p:sldSz cx="9144000" cy="6858000"/>
  <p:notesSz cx="6670675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18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Move="1" noResize="1"/>
          </p:cNvSpPr>
          <p:nvPr/>
        </p:nvSpPr>
        <p:spPr>
          <a:xfrm>
            <a:off x="0" y="0"/>
            <a:ext cx="6670804" cy="9925199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1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IE" sz="2400" b="0" i="0" u="none" strike="noStrike" kern="1200" cap="none" spc="0" baseline="0">
              <a:solidFill>
                <a:srgbClr val="000000"/>
              </a:solidFill>
              <a:uFillTx/>
              <a:latin typeface="Tahoma" pitchFamily="2"/>
              <a:ea typeface="Microsoft YaHei" pitchFamily="2"/>
              <a:cs typeface="Arial" pitchFamily="2"/>
            </a:endParaRPr>
          </a:p>
        </p:txBody>
      </p:sp>
      <p:sp>
        <p:nvSpPr>
          <p:cNvPr id="3" name="Header Placeholder 2"/>
          <p:cNvSpPr txBox="1">
            <a:spLocks noGrp="1"/>
          </p:cNvSpPr>
          <p:nvPr>
            <p:ph type="hdr" sz="quarter"/>
          </p:nvPr>
        </p:nvSpPr>
        <p:spPr>
          <a:xfrm>
            <a:off x="1904759" y="2286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1" compatLnSpc="1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IE" sz="1600" b="1" i="0" u="none" strike="noStrike" kern="1200" cap="none" spc="0" baseline="0">
                <a:solidFill>
                  <a:srgbClr val="000000"/>
                </a:solidFill>
                <a:uFillTx/>
                <a:latin typeface="Tahoma" pitchFamily="2"/>
                <a:ea typeface="Microsoft YaHei" pitchFamily="2"/>
                <a:cs typeface="Arial" pitchFamily="2"/>
              </a:rPr>
              <a:t>Reviewers Training</a:t>
            </a:r>
          </a:p>
        </p:txBody>
      </p:sp>
      <p:sp>
        <p:nvSpPr>
          <p:cNvPr id="4" name="Text Box 7"/>
          <p:cNvSpPr/>
          <p:nvPr/>
        </p:nvSpPr>
        <p:spPr>
          <a:xfrm>
            <a:off x="367917" y="9550441"/>
            <a:ext cx="1456200" cy="24623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non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IE" sz="1000" b="0" i="0" u="none" strike="noStrike" kern="1200" cap="none" spc="0" baseline="0">
                <a:solidFill>
                  <a:srgbClr val="000000"/>
                </a:solidFill>
                <a:uFillTx/>
                <a:latin typeface="Tahoma" pitchFamily="2"/>
                <a:ea typeface="Microsoft YaHei" pitchFamily="2"/>
                <a:cs typeface="Arial" pitchFamily="2"/>
              </a:rPr>
              <a:t>© Kitt &amp; Corbett, 2006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quarter" idx="1"/>
          </p:nvPr>
        </p:nvSpPr>
        <p:spPr>
          <a:xfrm>
            <a:off x="3775676" y="0"/>
            <a:ext cx="2894761" cy="495723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IE" sz="1400" b="0" i="0" u="none" strike="noStrike" kern="1200" cap="none" spc="0" baseline="0">
              <a:solidFill>
                <a:srgbClr val="000000"/>
              </a:solidFill>
              <a:uFillTx/>
              <a:latin typeface="Tahoma" pitchFamily="2"/>
              <a:ea typeface="Microsoft YaHei" pitchFamily="2"/>
              <a:cs typeface="Arial" pitchFamily="2"/>
            </a:endParaRP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2"/>
          </p:nvPr>
        </p:nvSpPr>
        <p:spPr>
          <a:xfrm>
            <a:off x="0" y="9429119"/>
            <a:ext cx="2894761" cy="495723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IE" sz="1400" b="0" i="0" u="none" strike="noStrike" kern="1200" cap="none" spc="0" baseline="0">
              <a:solidFill>
                <a:srgbClr val="000000"/>
              </a:solidFill>
              <a:uFillTx/>
              <a:latin typeface="Tahoma" pitchFamily="2"/>
              <a:ea typeface="Microsoft YaHei" pitchFamily="2"/>
              <a:cs typeface="Arial" pitchFamily="2"/>
            </a:endParaRPr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3"/>
          </p:nvPr>
        </p:nvSpPr>
        <p:spPr>
          <a:xfrm>
            <a:off x="3775676" y="9429119"/>
            <a:ext cx="2894761" cy="495723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64BC51A-CE09-474A-9767-58A753CB782F}" type="slidenum">
              <a:t>‹#›</a:t>
            </a:fld>
            <a:endParaRPr lang="en-IE" sz="1400" b="0" i="0" u="none" strike="noStrike" kern="1200" cap="none" spc="0" baseline="0">
              <a:solidFill>
                <a:srgbClr val="000000"/>
              </a:solidFill>
              <a:uFillTx/>
              <a:latin typeface="Tahoma" pitchFamily="2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09650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Move="1" noResize="1"/>
          </p:cNvSpPr>
          <p:nvPr/>
        </p:nvSpPr>
        <p:spPr>
          <a:xfrm>
            <a:off x="0" y="0"/>
            <a:ext cx="6670804" cy="9925199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1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IE" sz="2400" b="0" i="0" u="none" strike="noStrike" kern="1200" cap="none" spc="0" baseline="0">
              <a:solidFill>
                <a:srgbClr val="000000"/>
              </a:solidFill>
              <a:uFillTx/>
              <a:latin typeface="Tahoma" pitchFamily="2"/>
              <a:ea typeface="Microsoft YaHei" pitchFamily="2"/>
              <a:cs typeface="Arial" pitchFamily="2"/>
            </a:endParaRPr>
          </a:p>
        </p:txBody>
      </p:sp>
      <p:sp>
        <p:nvSpPr>
          <p:cNvPr id="3" name="Header Placeholder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889357" cy="49680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IE" sz="2400" b="0" i="0" u="none" strike="noStrike" kern="1200" cap="none" spc="0" baseline="0">
                <a:solidFill>
                  <a:srgbClr val="000000"/>
                </a:solidFill>
                <a:uFillTx/>
                <a:latin typeface="Tahoma" pitchFamily="2"/>
                <a:ea typeface="Microsoft YaHei" pitchFamily="2"/>
                <a:cs typeface="Arial" pitchFamily="2"/>
              </a:defRPr>
            </a:lvl1pPr>
          </a:lstStyle>
          <a:p>
            <a:pPr lvl="0"/>
            <a:endParaRPr lang="en-IE"/>
          </a:p>
        </p:txBody>
      </p:sp>
      <p:sp>
        <p:nvSpPr>
          <p:cNvPr id="4" name="Date Placeholder 3"/>
          <p:cNvSpPr txBox="1">
            <a:spLocks noGrp="1"/>
          </p:cNvSpPr>
          <p:nvPr>
            <p:ph type="dt" idx="1"/>
          </p:nvPr>
        </p:nvSpPr>
        <p:spPr>
          <a:xfrm>
            <a:off x="3779635" y="0"/>
            <a:ext cx="2889001" cy="49680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IE" sz="2400" b="0" i="0" u="none" strike="noStrike" kern="1200" cap="none" spc="0" baseline="0">
                <a:solidFill>
                  <a:srgbClr val="000000"/>
                </a:solidFill>
                <a:uFillTx/>
                <a:latin typeface="Tahoma" pitchFamily="2"/>
                <a:ea typeface="Microsoft YaHei" pitchFamily="2"/>
                <a:cs typeface="Arial" pitchFamily="2"/>
              </a:defRPr>
            </a:lvl1pPr>
          </a:lstStyle>
          <a:p>
            <a:pPr lvl="0"/>
            <a:endParaRPr lang="en-IE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 idx="2"/>
          </p:nvPr>
        </p:nvSpPr>
        <p:spPr>
          <a:xfrm>
            <a:off x="852120" y="744120"/>
            <a:ext cx="4964039" cy="37227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6" name="Notes Placeholder 5"/>
          <p:cNvSpPr txBox="1">
            <a:spLocks noGrp="1"/>
          </p:cNvSpPr>
          <p:nvPr>
            <p:ph type="body" sz="quarter" idx="3"/>
          </p:nvPr>
        </p:nvSpPr>
        <p:spPr>
          <a:xfrm>
            <a:off x="888476" y="4714564"/>
            <a:ext cx="4891317" cy="446723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IE"/>
          </a:p>
        </p:txBody>
      </p:sp>
      <p:sp>
        <p:nvSpPr>
          <p:cNvPr id="7" name="Footer Placeholder 6"/>
          <p:cNvSpPr txBox="1">
            <a:spLocks noGrp="1"/>
          </p:cNvSpPr>
          <p:nvPr>
            <p:ph type="ftr" sz="quarter" idx="4"/>
          </p:nvPr>
        </p:nvSpPr>
        <p:spPr>
          <a:xfrm>
            <a:off x="0" y="9429841"/>
            <a:ext cx="2889357" cy="49680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IE" sz="2400" b="0" i="0" u="none" strike="noStrike" kern="1200" cap="none" spc="0" baseline="0">
                <a:solidFill>
                  <a:srgbClr val="000000"/>
                </a:solidFill>
                <a:uFillTx/>
                <a:latin typeface="Tahoma" pitchFamily="2"/>
                <a:ea typeface="Microsoft YaHei" pitchFamily="2"/>
                <a:cs typeface="Arial" pitchFamily="2"/>
              </a:defRPr>
            </a:lvl1pPr>
          </a:lstStyle>
          <a:p>
            <a:pPr lvl="0"/>
            <a:endParaRPr lang="en-IE"/>
          </a:p>
        </p:txBody>
      </p:sp>
      <p:sp>
        <p:nvSpPr>
          <p:cNvPr id="8" name="Slide Number Placeholder 7"/>
          <p:cNvSpPr txBox="1">
            <a:spLocks noGrp="1"/>
          </p:cNvSpPr>
          <p:nvPr>
            <p:ph type="sldNum" sz="quarter" idx="5"/>
          </p:nvPr>
        </p:nvSpPr>
        <p:spPr>
          <a:xfrm>
            <a:off x="3779635" y="9429841"/>
            <a:ext cx="2889001" cy="49680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IE" sz="1200" b="0" i="0" u="none" strike="noStrike" kern="1200" cap="none" spc="0" baseline="0">
                <a:solidFill>
                  <a:srgbClr val="000000"/>
                </a:solidFill>
                <a:uFillTx/>
                <a:latin typeface="Tahoma" pitchFamily="2"/>
                <a:ea typeface="Microsoft YaHei" pitchFamily="2"/>
                <a:cs typeface="Arial" pitchFamily="2"/>
              </a:defRPr>
            </a:lvl1pPr>
          </a:lstStyle>
          <a:p>
            <a:pPr lvl="0"/>
            <a:fld id="{4E756682-1FA0-4ED4-8BF8-06B299F0C777}" type="slidenum"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92431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0">
      <a:lnSpc>
        <a:spcPct val="100000"/>
      </a:lnSpc>
      <a:spcBef>
        <a:spcPts val="450"/>
      </a:spcBef>
      <a:spcAft>
        <a:spcPts val="0"/>
      </a:spcAft>
      <a:buNone/>
      <a:tabLst>
        <a:tab pos="0" algn="l"/>
        <a:tab pos="914400" algn="l"/>
        <a:tab pos="1828800" algn="l"/>
        <a:tab pos="2743200" algn="l"/>
        <a:tab pos="3657600" algn="l"/>
        <a:tab pos="4572000" algn="l"/>
        <a:tab pos="5486400" algn="l"/>
        <a:tab pos="6400800" algn="l"/>
        <a:tab pos="7315200" algn="l"/>
        <a:tab pos="8229600" algn="l"/>
        <a:tab pos="9144000" algn="l"/>
        <a:tab pos="10058400" algn="l"/>
      </a:tabLst>
      <a:defRPr lang="en-IE" sz="1200" b="0" i="0" u="none" strike="noStrike" kern="0" cap="none" spc="0" baseline="0">
        <a:solidFill>
          <a:srgbClr val="000000"/>
        </a:solidFill>
        <a:highlight>
          <a:scrgbClr r="0" g="0" b="0">
            <a:alpha val="0"/>
          </a:scrgbClr>
        </a:highlight>
        <a:uFillTx/>
        <a:latin typeface="Times New Roman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7"/>
          <p:cNvSpPr txBox="1"/>
          <p:nvPr/>
        </p:nvSpPr>
        <p:spPr>
          <a:xfrm>
            <a:off x="3779635" y="9429841"/>
            <a:ext cx="2889001" cy="49680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6798" rIns="90004" bIns="46798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820D042-D13A-4A43-B142-71B6B3069FA1}" type="slidenum">
              <a:t>1</a:t>
            </a:fld>
            <a:endParaRPr lang="en-IE" sz="1200" b="0" i="0" u="none" strike="noStrike" kern="1200" cap="none" spc="0" baseline="0">
              <a:solidFill>
                <a:srgbClr val="000000"/>
              </a:solidFill>
              <a:uFillTx/>
              <a:latin typeface="Tahoma" pitchFamily="2"/>
              <a:ea typeface="Microsoft YaHei" pitchFamily="2"/>
              <a:cs typeface="Arial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7"/>
          <p:cNvSpPr txBox="1"/>
          <p:nvPr/>
        </p:nvSpPr>
        <p:spPr>
          <a:xfrm>
            <a:off x="3779635" y="9429841"/>
            <a:ext cx="2889001" cy="49680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6798" rIns="90004" bIns="46798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3D863FA-2319-44AE-8E67-CB50EFE949E7}" type="slidenum">
              <a:t>2</a:t>
            </a:fld>
            <a:endParaRPr lang="en-IE" sz="1200" b="0" i="0" u="none" strike="noStrike" kern="1200" cap="none" spc="0" baseline="0">
              <a:solidFill>
                <a:srgbClr val="000000"/>
              </a:solidFill>
              <a:uFillTx/>
              <a:latin typeface="Tahoma" pitchFamily="2"/>
              <a:ea typeface="Microsoft YaHei" pitchFamily="2"/>
              <a:cs typeface="Arial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7"/>
          <p:cNvSpPr txBox="1"/>
          <p:nvPr/>
        </p:nvSpPr>
        <p:spPr>
          <a:xfrm>
            <a:off x="3779635" y="9429841"/>
            <a:ext cx="2889001" cy="49680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6798" rIns="90004" bIns="46798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B4BA832-C02C-4946-8414-11790102437C}" type="slidenum">
              <a:t>3</a:t>
            </a:fld>
            <a:endParaRPr lang="en-IE" sz="1200" b="0" i="0" u="none" strike="noStrike" kern="1200" cap="none" spc="0" baseline="0">
              <a:solidFill>
                <a:srgbClr val="000000"/>
              </a:solidFill>
              <a:uFillTx/>
              <a:latin typeface="Tahoma" pitchFamily="2"/>
              <a:ea typeface="Microsoft YaHei" pitchFamily="2"/>
              <a:cs typeface="Arial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7"/>
          <p:cNvSpPr txBox="1"/>
          <p:nvPr/>
        </p:nvSpPr>
        <p:spPr>
          <a:xfrm>
            <a:off x="3779635" y="9429841"/>
            <a:ext cx="2889001" cy="49680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6798" rIns="90004" bIns="46798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0CC3AC0-5274-47FF-BC7B-91EB2105AA09}" type="slidenum">
              <a:t>4</a:t>
            </a:fld>
            <a:endParaRPr lang="en-IE" sz="1200" b="0" i="0" u="none" strike="noStrike" kern="1200" cap="none" spc="0" baseline="0">
              <a:solidFill>
                <a:srgbClr val="000000"/>
              </a:solidFill>
              <a:uFillTx/>
              <a:latin typeface="Tahoma" pitchFamily="2"/>
              <a:ea typeface="Microsoft YaHei" pitchFamily="2"/>
              <a:cs typeface="Arial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06481" y="4714564"/>
            <a:ext cx="4984558" cy="4467237"/>
          </a:xfrm>
        </p:spPr>
        <p:txBody>
          <a:bodyPr/>
          <a:lstStyle/>
          <a:p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7"/>
          <p:cNvSpPr txBox="1"/>
          <p:nvPr/>
        </p:nvSpPr>
        <p:spPr>
          <a:xfrm>
            <a:off x="3779635" y="9429841"/>
            <a:ext cx="2889001" cy="49680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6798" rIns="90004" bIns="46798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652BED2-B22C-4CB6-B950-EA4DA509A621}" type="slidenum">
              <a:t>5</a:t>
            </a:fld>
            <a:endParaRPr lang="en-IE" sz="1200" b="0" i="0" u="none" strike="noStrike" kern="1200" cap="none" spc="0" baseline="0">
              <a:solidFill>
                <a:srgbClr val="000000"/>
              </a:solidFill>
              <a:uFillTx/>
              <a:latin typeface="Tahoma" pitchFamily="2"/>
              <a:ea typeface="Microsoft YaHei" pitchFamily="2"/>
              <a:cs typeface="Arial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06481" y="4714564"/>
            <a:ext cx="4984558" cy="4467237"/>
          </a:xfrm>
        </p:spPr>
        <p:txBody>
          <a:bodyPr/>
          <a:lstStyle/>
          <a:p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7"/>
          <p:cNvSpPr txBox="1"/>
          <p:nvPr/>
        </p:nvSpPr>
        <p:spPr>
          <a:xfrm>
            <a:off x="3779635" y="9429841"/>
            <a:ext cx="2889001" cy="49680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6798" rIns="90004" bIns="46798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1C3D93C-4636-47A7-85A8-0225C8636E0F}" type="slidenum">
              <a:t>8</a:t>
            </a:fld>
            <a:endParaRPr lang="en-IE" sz="1200" b="0" i="0" u="none" strike="noStrike" kern="1200" cap="none" spc="0" baseline="0">
              <a:solidFill>
                <a:srgbClr val="000000"/>
              </a:solidFill>
              <a:uFillTx/>
              <a:latin typeface="Tahoma" pitchFamily="2"/>
              <a:ea typeface="Microsoft YaHei" pitchFamily="2"/>
              <a:cs typeface="Arial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7"/>
          <p:cNvSpPr txBox="1"/>
          <p:nvPr/>
        </p:nvSpPr>
        <p:spPr>
          <a:xfrm>
            <a:off x="3779635" y="9429841"/>
            <a:ext cx="2889001" cy="49680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6798" rIns="90004" bIns="46798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642B1EF-D2FB-4F81-83C7-84C1CD352386}" type="slidenum">
              <a:t>9</a:t>
            </a:fld>
            <a:endParaRPr lang="en-IE" sz="1200" b="0" i="0" u="none" strike="noStrike" kern="1200" cap="none" spc="0" baseline="0">
              <a:solidFill>
                <a:srgbClr val="000000"/>
              </a:solidFill>
              <a:uFillTx/>
              <a:latin typeface="Tahoma" pitchFamily="2"/>
              <a:ea typeface="Microsoft YaHei" pitchFamily="2"/>
              <a:cs typeface="Arial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143000" y="1122361"/>
            <a:ext cx="6858000" cy="2387598"/>
          </a:xfrm>
        </p:spPr>
        <p:txBody>
          <a:bodyPr anchor="b" anchorCtr="1"/>
          <a:lstStyle>
            <a:lvl1pPr algn="ctr"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62961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1565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515099" y="609603"/>
            <a:ext cx="1943100" cy="548640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85800" y="609603"/>
            <a:ext cx="5676896" cy="548640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70493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4553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4364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85800" y="1981203"/>
            <a:ext cx="3810003" cy="41148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48196" y="1981203"/>
            <a:ext cx="3810003" cy="41148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55667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30241" y="365129"/>
            <a:ext cx="7886700" cy="1325559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30241" y="1681160"/>
            <a:ext cx="3868734" cy="823910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30241" y="2505071"/>
            <a:ext cx="386873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791" cy="823910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79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8815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69077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5884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30241" y="457200"/>
            <a:ext cx="2949570" cy="1600200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887791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30241" y="2057400"/>
            <a:ext cx="2949570" cy="381158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6336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30241" y="457200"/>
            <a:ext cx="2949570" cy="1600200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3887791" y="987423"/>
            <a:ext cx="4629149" cy="4873623"/>
          </a:xfrm>
        </p:spPr>
        <p:txBody>
          <a:bodyPr/>
          <a:lstStyle>
            <a:lvl1pPr>
              <a:defRPr lang="en-IE" sz="3200"/>
            </a:lvl1pPr>
          </a:lstStyle>
          <a:p>
            <a:pPr lvl="0"/>
            <a:endParaRPr lang="en-IE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30241" y="2057400"/>
            <a:ext cx="2949570" cy="381158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9753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685800" y="60911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ctr" anchorCtr="0" compatLnSpc="1">
            <a:noAutofit/>
          </a:bodyPr>
          <a:lstStyle/>
          <a:p>
            <a:pPr lvl="0"/>
            <a:endParaRPr lang="en-I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5800" y="1981084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>
          <a:tab pos="0" algn="l"/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lang="en-IE" sz="3600" b="0" i="0" u="none" strike="noStrike" kern="0" cap="none" spc="0" baseline="0">
          <a:solidFill>
            <a:srgbClr val="FFFF66"/>
          </a:solidFill>
          <a:highlight>
            <a:scrgbClr r="0" g="0" b="0">
              <a:alpha val="0"/>
            </a:scrgbClr>
          </a:highlight>
          <a:uFillTx/>
          <a:latin typeface="Arial Black" pitchFamily="34"/>
          <a:ea typeface="Microsoft YaHei" pitchFamily="2"/>
          <a:cs typeface="Arial" pitchFamily="2"/>
        </a:defRPr>
      </a:lvl1pPr>
    </p:titleStyle>
    <p:bodyStyle>
      <a:lvl1pPr marL="0" marR="0" lvl="0" indent="0" algn="l" defTabSz="914400" rtl="0" fontAlgn="auto" hangingPunct="0">
        <a:lnSpc>
          <a:spcPct val="100000"/>
        </a:lnSpc>
        <a:spcBef>
          <a:spcPts val="1750"/>
        </a:spcBef>
        <a:spcAft>
          <a:spcPts val="0"/>
        </a:spcAft>
        <a:buNone/>
        <a:tabLst>
          <a:tab pos="571317" algn="l"/>
          <a:tab pos="1485717" algn="l"/>
          <a:tab pos="2400117" algn="l"/>
          <a:tab pos="3314517" algn="l"/>
          <a:tab pos="4228917" algn="l"/>
          <a:tab pos="5143317" algn="l"/>
          <a:tab pos="6057717" algn="l"/>
          <a:tab pos="6972117" algn="l"/>
          <a:tab pos="7886517" algn="l"/>
          <a:tab pos="8800917" algn="l"/>
          <a:tab pos="9715317" algn="l"/>
        </a:tabLst>
        <a:defRPr lang="en-US" sz="2800" b="0" i="0" u="none" strike="noStrike" kern="0" cap="none" spc="0" baseline="0">
          <a:solidFill>
            <a:srgbClr val="FFFFFF"/>
          </a:solidFill>
          <a:highlight>
            <a:scrgbClr r="0" g="0" b="0">
              <a:alpha val="0"/>
            </a:scrgbClr>
          </a:highlight>
          <a:uFillTx/>
          <a:latin typeface="Tahoma" pitchFamily="2"/>
          <a:ea typeface="Microsoft YaHei" pitchFamily="2"/>
          <a:cs typeface="Arial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838084" y="592887"/>
            <a:ext cx="7619759" cy="5890683"/>
            <a:chOff x="838084" y="592887"/>
            <a:chExt cx="7619759" cy="5890683"/>
          </a:xfrm>
        </p:grpSpPr>
        <p:sp>
          <p:nvSpPr>
            <p:cNvPr id="3" name="Rectangle 3"/>
            <p:cNvSpPr/>
            <p:nvPr/>
          </p:nvSpPr>
          <p:spPr>
            <a:xfrm>
              <a:off x="838084" y="592887"/>
              <a:ext cx="7619759" cy="58906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1600"/>
                <a:gd name="f4" fmla="*/ f0 1 21600"/>
                <a:gd name="f5" fmla="*/ f1 1 21600"/>
                <a:gd name="f6" fmla="+- f3 0 f2"/>
                <a:gd name="f7" fmla="*/ f6 1 21600"/>
                <a:gd name="f8" fmla="*/ f2 1 f7"/>
                <a:gd name="f9" fmla="*/ f3 1 f7"/>
                <a:gd name="f10" fmla="*/ f8 f4 1"/>
                <a:gd name="f11" fmla="*/ f9 f4 1"/>
                <a:gd name="f12" fmla="*/ f9 f5 1"/>
                <a:gd name="f13" fmla="*/ f8 f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0" t="f13" r="f11" b="f12"/>
              <a:pathLst>
                <a:path w="21600" h="21600">
                  <a:moveTo>
                    <a:pt x="f2" y="f2"/>
                  </a:moveTo>
                  <a:lnTo>
                    <a:pt x="f3" y="f2"/>
                  </a:lnTo>
                  <a:lnTo>
                    <a:pt x="f3" y="f3"/>
                  </a:lnTo>
                  <a:lnTo>
                    <a:pt x="f2" y="f3"/>
                  </a:lnTo>
                  <a:lnTo>
                    <a:pt x="f2" y="f2"/>
                  </a:lnTo>
                  <a:close/>
                </a:path>
              </a:pathLst>
            </a:custGeom>
            <a:gradFill>
              <a:gsLst>
                <a:gs pos="0">
                  <a:srgbClr val="000066"/>
                </a:gs>
                <a:gs pos="50000">
                  <a:srgbClr val="990033"/>
                </a:gs>
                <a:gs pos="100000">
                  <a:srgbClr val="000066"/>
                </a:gs>
              </a:gsLst>
              <a:lin ang="2700000"/>
            </a:gradFill>
            <a:ln cap="flat">
              <a:noFill/>
              <a:prstDash val="solid"/>
            </a:ln>
          </p:spPr>
          <p:txBody>
            <a:bodyPr vert="horz" wrap="none" lIns="90004" tIns="46798" rIns="90004" bIns="46798" anchor="ctr" anchorCtr="0" compatLnSpc="1">
              <a:noAutofit/>
            </a:bodyPr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IE" sz="2400" b="0" i="0" u="none" strike="noStrike" kern="1200" cap="none" spc="0" baseline="0">
                <a:solidFill>
                  <a:srgbClr val="000000"/>
                </a:solidFill>
                <a:uFillTx/>
                <a:latin typeface="Tahoma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4" name="Rectangle 4"/>
            <p:cNvSpPr/>
            <p:nvPr/>
          </p:nvSpPr>
          <p:spPr>
            <a:xfrm>
              <a:off x="1230837" y="985284"/>
              <a:ext cx="6834234" cy="322056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1600"/>
                <a:gd name="f4" fmla="*/ f0 1 21600"/>
                <a:gd name="f5" fmla="*/ f1 1 21600"/>
                <a:gd name="f6" fmla="+- f3 0 f2"/>
                <a:gd name="f7" fmla="*/ f6 1 21600"/>
                <a:gd name="f8" fmla="*/ f2 1 f7"/>
                <a:gd name="f9" fmla="*/ f3 1 f7"/>
                <a:gd name="f10" fmla="*/ f8 f4 1"/>
                <a:gd name="f11" fmla="*/ f9 f4 1"/>
                <a:gd name="f12" fmla="*/ f9 f5 1"/>
                <a:gd name="f13" fmla="*/ f8 f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0" t="f13" r="f11" b="f12"/>
              <a:pathLst>
                <a:path w="21600" h="21600">
                  <a:moveTo>
                    <a:pt x="f2" y="f2"/>
                  </a:moveTo>
                  <a:lnTo>
                    <a:pt x="f3" y="f2"/>
                  </a:lnTo>
                  <a:lnTo>
                    <a:pt x="f3" y="f3"/>
                  </a:lnTo>
                  <a:lnTo>
                    <a:pt x="f2" y="f3"/>
                  </a:lnTo>
                  <a:lnTo>
                    <a:pt x="f2" y="f2"/>
                  </a:lnTo>
                  <a:close/>
                </a:path>
              </a:pathLst>
            </a:custGeom>
            <a:gradFill>
              <a:gsLst>
                <a:gs pos="0">
                  <a:srgbClr val="990033"/>
                </a:gs>
                <a:gs pos="100000">
                  <a:srgbClr val="000054"/>
                </a:gs>
              </a:gsLst>
              <a:path path="rect">
                <a:fillToRect l="50000" t="50000" r="50000" b="50000"/>
              </a:path>
            </a:gradFill>
            <a:ln cap="flat">
              <a:noFill/>
              <a:prstDash val="solid"/>
            </a:ln>
          </p:spPr>
          <p:txBody>
            <a:bodyPr vert="horz" wrap="none" lIns="90004" tIns="46798" rIns="90004" bIns="46798" anchor="ctr" anchorCtr="0" compatLnSpc="1">
              <a:noAutofit/>
            </a:bodyPr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IE" sz="2400" b="0" i="0" u="none" strike="noStrike" kern="1200" cap="none" spc="0" baseline="0">
                <a:solidFill>
                  <a:srgbClr val="000000"/>
                </a:solidFill>
                <a:uFillTx/>
                <a:latin typeface="Tahoma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5" name="Rectangle 5"/>
            <p:cNvSpPr/>
            <p:nvPr/>
          </p:nvSpPr>
          <p:spPr>
            <a:xfrm>
              <a:off x="1230837" y="4205846"/>
              <a:ext cx="6834234" cy="188496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1600"/>
                <a:gd name="f4" fmla="*/ f0 1 21600"/>
                <a:gd name="f5" fmla="*/ f1 1 21600"/>
                <a:gd name="f6" fmla="+- f3 0 f2"/>
                <a:gd name="f7" fmla="*/ f6 1 21600"/>
                <a:gd name="f8" fmla="*/ f2 1 f7"/>
                <a:gd name="f9" fmla="*/ f3 1 f7"/>
                <a:gd name="f10" fmla="*/ f8 f4 1"/>
                <a:gd name="f11" fmla="*/ f9 f4 1"/>
                <a:gd name="f12" fmla="*/ f9 f5 1"/>
                <a:gd name="f13" fmla="*/ f8 f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0" t="f13" r="f11" b="f12"/>
              <a:pathLst>
                <a:path w="21600" h="21600">
                  <a:moveTo>
                    <a:pt x="f2" y="f2"/>
                  </a:moveTo>
                  <a:lnTo>
                    <a:pt x="f3" y="f2"/>
                  </a:lnTo>
                  <a:lnTo>
                    <a:pt x="f3" y="f3"/>
                  </a:lnTo>
                  <a:lnTo>
                    <a:pt x="f2" y="f3"/>
                  </a:lnTo>
                  <a:lnTo>
                    <a:pt x="f2" y="f2"/>
                  </a:lnTo>
                  <a:close/>
                </a:path>
              </a:pathLst>
            </a:custGeom>
            <a:gradFill>
              <a:gsLst>
                <a:gs pos="0">
                  <a:srgbClr val="990033"/>
                </a:gs>
                <a:gs pos="100000">
                  <a:srgbClr val="000054"/>
                </a:gs>
              </a:gsLst>
              <a:path path="rect">
                <a:fillToRect l="50000" t="50000" r="50000" b="50000"/>
              </a:path>
            </a:gradFill>
            <a:ln cap="flat">
              <a:noFill/>
              <a:prstDash val="solid"/>
            </a:ln>
          </p:spPr>
          <p:txBody>
            <a:bodyPr vert="horz" wrap="none" lIns="90004" tIns="46798" rIns="90004" bIns="46798" anchor="ctr" anchorCtr="0" compatLnSpc="1">
              <a:noAutofit/>
            </a:bodyPr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IE" sz="2400" b="0" i="0" u="none" strike="noStrike" kern="1200" cap="none" spc="0" baseline="0">
                <a:solidFill>
                  <a:srgbClr val="000000"/>
                </a:solidFill>
                <a:uFillTx/>
                <a:latin typeface="Tahoma" pitchFamily="2"/>
                <a:ea typeface="Microsoft YaHei" pitchFamily="2"/>
                <a:cs typeface="Arial" pitchFamily="2"/>
              </a:endParaRPr>
            </a:p>
          </p:txBody>
        </p:sp>
      </p:grpSp>
      <p:sp>
        <p:nvSpPr>
          <p:cNvPr id="6" name="Rectangle 6"/>
          <p:cNvSpPr/>
          <p:nvPr/>
        </p:nvSpPr>
        <p:spPr>
          <a:xfrm>
            <a:off x="935998" y="2601001"/>
            <a:ext cx="7772400" cy="1143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IE" sz="3200" b="1" i="0" u="none" strike="noStrike" kern="1200" cap="none" spc="0" baseline="0">
                <a:solidFill>
                  <a:srgbClr val="FFFF66"/>
                </a:solidFill>
                <a:uFillTx/>
                <a:latin typeface="Tahoma" pitchFamily="2"/>
                <a:ea typeface="Microsoft YaHei" pitchFamily="2"/>
                <a:cs typeface="Arial" pitchFamily="2"/>
              </a:rPr>
              <a:t>Building our Psychological Capital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IE" sz="3200" b="1" i="0" u="none" strike="noStrike" kern="0" cap="none" spc="0" baseline="0">
                <a:solidFill>
                  <a:srgbClr val="FFFF66"/>
                </a:solidFill>
                <a:uFillTx/>
                <a:latin typeface="Tahoma" pitchFamily="2"/>
                <a:ea typeface="Microsoft YaHei" pitchFamily="2"/>
                <a:cs typeface="Arial" pitchFamily="2"/>
              </a:rPr>
              <a:t>(PsyCap)for these challenging times</a:t>
            </a:r>
            <a:r>
              <a:rPr lang="en-IE" sz="3200" b="1" i="0" u="none" strike="noStrike" kern="1200" cap="none" spc="0" baseline="0">
                <a:solidFill>
                  <a:srgbClr val="FFFF66"/>
                </a:solidFill>
                <a:uFillTx/>
                <a:latin typeface="Tahoma" pitchFamily="2"/>
                <a:ea typeface="Microsoft YaHei" pitchFamily="2"/>
                <a:cs typeface="Arial" pitchFamily="2"/>
              </a:rPr>
              <a:t> </a:t>
            </a:r>
          </a:p>
        </p:txBody>
      </p:sp>
      <p:sp>
        <p:nvSpPr>
          <p:cNvPr id="7" name="Text Box 7"/>
          <p:cNvSpPr/>
          <p:nvPr/>
        </p:nvSpPr>
        <p:spPr>
          <a:xfrm>
            <a:off x="2212921" y="4724284"/>
            <a:ext cx="2840044" cy="58140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non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IE" sz="3200" b="0" i="0" u="none" strike="noStrike" kern="1200" cap="none" spc="0" baseline="0">
                <a:solidFill>
                  <a:srgbClr val="FFFFFF"/>
                </a:solidFill>
                <a:uFillTx/>
                <a:latin typeface="Tahoma" pitchFamily="2"/>
                <a:ea typeface="Microsoft YaHei" pitchFamily="2"/>
                <a:cs typeface="Arial" pitchFamily="2"/>
              </a:rPr>
              <a:t>Jacinta M. Kitt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IE"/>
              <a:t> Psychological Capital (PsyCap)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lnSpc>
                <a:spcPct val="80000"/>
              </a:lnSpc>
              <a:buClr>
                <a:srgbClr val="FFFF66"/>
              </a:buClr>
              <a:buSzPct val="100000"/>
              <a:buFont typeface="Marlett" pitchFamily="2"/>
              <a:buChar char=""/>
            </a:pPr>
            <a:r>
              <a:rPr lang="en-IE">
                <a:latin typeface="Arial" pitchFamily="34"/>
                <a:cs typeface="Arial" pitchFamily="34"/>
              </a:rPr>
              <a:t>Capital refers to our resources</a:t>
            </a:r>
          </a:p>
          <a:p>
            <a:pPr lvl="0">
              <a:lnSpc>
                <a:spcPct val="80000"/>
              </a:lnSpc>
              <a:buClr>
                <a:srgbClr val="FFFF66"/>
              </a:buClr>
              <a:buSzPct val="100000"/>
              <a:buFont typeface="Marlett" pitchFamily="2"/>
              <a:buChar char=""/>
            </a:pPr>
            <a:r>
              <a:rPr lang="en-IE">
                <a:latin typeface="Arial" pitchFamily="34"/>
                <a:cs typeface="Arial" pitchFamily="34"/>
              </a:rPr>
              <a:t>Positive Disposition ( can do attitude)</a:t>
            </a:r>
          </a:p>
          <a:p>
            <a:pPr lvl="0">
              <a:lnSpc>
                <a:spcPct val="80000"/>
              </a:lnSpc>
              <a:buClr>
                <a:srgbClr val="FFFF66"/>
              </a:buClr>
              <a:buSzPct val="100000"/>
              <a:buFont typeface="Marlett" pitchFamily="2"/>
              <a:buChar char=""/>
            </a:pPr>
            <a:r>
              <a:rPr lang="en-IE">
                <a:latin typeface="Arial" pitchFamily="34"/>
                <a:cs typeface="Arial" pitchFamily="34"/>
              </a:rPr>
              <a:t>Four components</a:t>
            </a:r>
          </a:p>
          <a:p>
            <a:pPr lvl="0">
              <a:lnSpc>
                <a:spcPct val="80000"/>
              </a:lnSpc>
              <a:buClr>
                <a:srgbClr val="FFFF66"/>
              </a:buClr>
              <a:buSzPct val="100000"/>
              <a:buFont typeface="Marlett" pitchFamily="2"/>
              <a:buChar char=""/>
            </a:pPr>
            <a:r>
              <a:rPr lang="en-IE">
                <a:latin typeface="Arial" pitchFamily="34"/>
                <a:cs typeface="Arial" pitchFamily="34"/>
              </a:rPr>
              <a:t>State  not Trait</a:t>
            </a:r>
          </a:p>
          <a:p>
            <a:pPr lvl="0">
              <a:lnSpc>
                <a:spcPct val="80000"/>
              </a:lnSpc>
              <a:buClr>
                <a:srgbClr val="FFFF66"/>
              </a:buClr>
              <a:buSzPct val="100000"/>
              <a:buFont typeface="Marlett" pitchFamily="2"/>
              <a:buChar char=""/>
            </a:pPr>
            <a:r>
              <a:rPr lang="en-IE">
                <a:latin typeface="Arial" pitchFamily="34"/>
                <a:cs typeface="Arial" pitchFamily="34"/>
              </a:rPr>
              <a:t>Can be improved</a:t>
            </a:r>
          </a:p>
          <a:p>
            <a:pPr lvl="0">
              <a:lnSpc>
                <a:spcPct val="80000"/>
              </a:lnSpc>
              <a:buClr>
                <a:srgbClr val="FFFF66"/>
              </a:buClr>
              <a:buSzPct val="100000"/>
              <a:buFont typeface="Marlett" pitchFamily="2"/>
              <a:buChar char=""/>
            </a:pPr>
            <a:endParaRPr lang="en-I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Ctr="1"/>
          <a:lstStyle/>
          <a:p>
            <a:pPr lvl="0" algn="ctr" hangingPunct="1"/>
            <a:r>
              <a:rPr lang="en-US">
                <a:solidFill>
                  <a:srgbClr val="FFFF00"/>
                </a:solidFill>
              </a:rPr>
              <a:t>PsyCap Components</a:t>
            </a:r>
            <a:r>
              <a:rPr lang="en-US">
                <a:solidFill>
                  <a:srgbClr val="CCCCFF"/>
                </a:solidFill>
              </a:rPr>
              <a:t/>
            </a:r>
            <a:br>
              <a:rPr lang="en-US">
                <a:solidFill>
                  <a:srgbClr val="CCCCFF"/>
                </a:solidFill>
              </a:rPr>
            </a:br>
            <a:endParaRPr lang="en-US">
              <a:solidFill>
                <a:srgbClr val="CCCCFF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04559" y="1523884"/>
            <a:ext cx="8839084" cy="4114800"/>
          </a:xfrm>
        </p:spPr>
        <p:txBody>
          <a:bodyPr lIns="91440" tIns="45720" rIns="91440" bIns="45720"/>
          <a:lstStyle/>
          <a:p>
            <a:pPr marL="571500" lvl="0" indent="-571500" hangingPunct="1">
              <a:spcBef>
                <a:spcPts val="2925"/>
              </a:spcBef>
              <a:buSzPct val="100000"/>
              <a:buFont typeface="Arial" pitchFamily="34"/>
              <a:buChar char="•"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en-US" sz="3600"/>
              <a:t>Hope </a:t>
            </a:r>
            <a:endParaRPr lang="en-US" sz="2600"/>
          </a:p>
          <a:p>
            <a:pPr marL="571500" lvl="0" indent="-571500" hangingPunct="1">
              <a:spcBef>
                <a:spcPts val="2925"/>
              </a:spcBef>
              <a:buSzPct val="100000"/>
              <a:buFont typeface="Arial" pitchFamily="34"/>
              <a:buChar char="•"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en-US" sz="3600"/>
              <a:t>Optimism</a:t>
            </a:r>
          </a:p>
          <a:p>
            <a:pPr marL="571500" lvl="0" indent="-571500" hangingPunct="1">
              <a:spcBef>
                <a:spcPts val="2925"/>
              </a:spcBef>
              <a:buSzPct val="100000"/>
              <a:buFont typeface="Arial" pitchFamily="34"/>
              <a:buChar char="•"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en-US" sz="3600"/>
              <a:t>Self –efficacy (confidence)</a:t>
            </a:r>
          </a:p>
          <a:p>
            <a:pPr marL="571500" lvl="0" indent="-571500" hangingPunct="1">
              <a:spcBef>
                <a:spcPts val="2925"/>
              </a:spcBef>
              <a:buSzPct val="100000"/>
              <a:buFont typeface="Arial" pitchFamily="34"/>
              <a:buChar char="•"/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en-US" sz="3600"/>
              <a:t>Resilience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ritical Success Factors for Effective Leadersh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lvl="0"/>
            <a:r>
              <a:rPr lang="en-GB" sz="3200"/>
              <a:t>Hope (</a:t>
            </a:r>
            <a:r>
              <a:rPr lang="en-US" sz="2400"/>
              <a:t>Hope functions to energise and sustain the self as it reconstructs itself in trying circumstances) Shade, 2001</a:t>
            </a:r>
            <a:endParaRPr lang="en-GB" sz="240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 lIns="91440" tIns="45720" rIns="91440" bIns="45720"/>
          <a:lstStyle/>
          <a:p>
            <a:pPr lvl="0">
              <a:lnSpc>
                <a:spcPct val="70000"/>
              </a:lnSpc>
              <a:buClr>
                <a:srgbClr val="FFFF66"/>
              </a:buClr>
              <a:buSzPct val="100000"/>
              <a:buFont typeface="Marlett" pitchFamily="2"/>
              <a:buChar char=""/>
            </a:pPr>
            <a:r>
              <a:rPr lang="en-GB" sz="2600"/>
              <a:t>Essential for happiness and success</a:t>
            </a:r>
          </a:p>
          <a:p>
            <a:pPr lvl="0">
              <a:lnSpc>
                <a:spcPct val="70000"/>
              </a:lnSpc>
              <a:buClr>
                <a:srgbClr val="FFFF66"/>
              </a:buClr>
              <a:buSzPct val="100000"/>
              <a:buFont typeface="Marlett" pitchFamily="2"/>
              <a:buChar char=""/>
            </a:pPr>
            <a:r>
              <a:rPr lang="en-GB" sz="2600"/>
              <a:t>Opposite of fatalism, hopelessness, despair.</a:t>
            </a:r>
          </a:p>
          <a:p>
            <a:pPr lvl="0">
              <a:lnSpc>
                <a:spcPct val="70000"/>
              </a:lnSpc>
              <a:buClr>
                <a:srgbClr val="FFFF66"/>
              </a:buClr>
              <a:buSzPct val="100000"/>
              <a:buFont typeface="Marlett" pitchFamily="2"/>
              <a:buChar char=""/>
            </a:pPr>
            <a:r>
              <a:rPr lang="en-GB" sz="2600"/>
              <a:t>Setting, pursuing and attaining goals </a:t>
            </a:r>
          </a:p>
          <a:p>
            <a:pPr lvl="0">
              <a:lnSpc>
                <a:spcPct val="70000"/>
              </a:lnSpc>
              <a:buClr>
                <a:srgbClr val="FFFF66"/>
              </a:buClr>
              <a:buSzPct val="100000"/>
              <a:buFont typeface="Marlett" pitchFamily="2"/>
              <a:buChar char=""/>
            </a:pPr>
            <a:r>
              <a:rPr lang="en-GB" sz="2600"/>
              <a:t>Having the will and the ways to achieve them </a:t>
            </a:r>
          </a:p>
          <a:p>
            <a:pPr lvl="0">
              <a:lnSpc>
                <a:spcPct val="70000"/>
              </a:lnSpc>
              <a:buClr>
                <a:srgbClr val="FFFF66"/>
              </a:buClr>
              <a:buSzPct val="100000"/>
              <a:buFont typeface="Marlett" pitchFamily="2"/>
              <a:buChar char=""/>
            </a:pPr>
            <a:r>
              <a:rPr lang="en-GB" sz="2600"/>
              <a:t>Parcelling big goals into manageable smaller ones</a:t>
            </a:r>
          </a:p>
          <a:p>
            <a:pPr lvl="0">
              <a:lnSpc>
                <a:spcPct val="70000"/>
              </a:lnSpc>
              <a:buClr>
                <a:srgbClr val="FFFF66"/>
              </a:buClr>
              <a:buSzPct val="100000"/>
              <a:buFont typeface="Marlett" pitchFamily="2"/>
              <a:buChar char=""/>
            </a:pPr>
            <a:r>
              <a:rPr lang="en-IE" sz="2600"/>
              <a:t>Place the reality of your achievements in the context of future possibilities</a:t>
            </a:r>
          </a:p>
          <a:p>
            <a:pPr lvl="0">
              <a:lnSpc>
                <a:spcPct val="70000"/>
              </a:lnSpc>
              <a:buClr>
                <a:srgbClr val="FFFF66"/>
              </a:buClr>
              <a:buSzPct val="100000"/>
              <a:buFont typeface="Marlett" pitchFamily="2"/>
              <a:buChar char=""/>
            </a:pPr>
            <a:r>
              <a:rPr lang="en-IE" sz="2600"/>
              <a:t>Prioritising, Persisting and not Procrastinating</a:t>
            </a:r>
          </a:p>
          <a:p>
            <a:pPr lvl="0">
              <a:lnSpc>
                <a:spcPct val="70000"/>
              </a:lnSpc>
              <a:buClr>
                <a:srgbClr val="FFFF66"/>
              </a:buClr>
              <a:buSzPct val="100000"/>
              <a:buFont typeface="Marlett" pitchFamily="2"/>
              <a:buChar char=""/>
            </a:pPr>
            <a:endParaRPr lang="en-GB" sz="2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eviewing Vision and Mission Stat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lvl="0"/>
            <a:r>
              <a:rPr lang="en-IE"/>
              <a:t>Optimism </a:t>
            </a:r>
            <a:r>
              <a:rPr lang="en-IE" sz="2800"/>
              <a:t>(seeing the doughnut and not the hole) Oscar Wilde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 lIns="91440" tIns="45720" rIns="91440" bIns="45720"/>
          <a:lstStyle/>
          <a:p>
            <a:pPr lvl="0">
              <a:lnSpc>
                <a:spcPct val="90000"/>
              </a:lnSpc>
              <a:buClr>
                <a:srgbClr val="FFFF66"/>
              </a:buClr>
              <a:buSzPct val="100000"/>
              <a:buFont typeface="Marlett" pitchFamily="2"/>
              <a:buChar char=""/>
            </a:pPr>
            <a:r>
              <a:rPr lang="en-IE"/>
              <a:t> Positive and Realistic Expectations about the future</a:t>
            </a:r>
          </a:p>
          <a:p>
            <a:pPr lvl="0">
              <a:lnSpc>
                <a:spcPct val="90000"/>
              </a:lnSpc>
              <a:buClr>
                <a:srgbClr val="FFFF66"/>
              </a:buClr>
              <a:buSzPct val="100000"/>
              <a:buFont typeface="Marlett" pitchFamily="2"/>
              <a:buChar char=""/>
            </a:pPr>
            <a:r>
              <a:rPr lang="en-IE"/>
              <a:t>Explanatory Style ( 3 Ps)</a:t>
            </a:r>
          </a:p>
          <a:p>
            <a:pPr lvl="0">
              <a:lnSpc>
                <a:spcPct val="90000"/>
              </a:lnSpc>
              <a:buClr>
                <a:srgbClr val="FFFF66"/>
              </a:buClr>
              <a:buSzPct val="100000"/>
              <a:buFont typeface="Marlett" pitchFamily="2"/>
              <a:buChar char=""/>
            </a:pPr>
            <a:r>
              <a:rPr lang="en-IE"/>
              <a:t>Asking what’s good about things</a:t>
            </a:r>
          </a:p>
          <a:p>
            <a:pPr lvl="0">
              <a:lnSpc>
                <a:spcPct val="90000"/>
              </a:lnSpc>
              <a:buClr>
                <a:srgbClr val="FFFF66"/>
              </a:buClr>
              <a:buSzPct val="100000"/>
              <a:buFont typeface="Marlett" pitchFamily="2"/>
              <a:buChar char=""/>
            </a:pPr>
            <a:r>
              <a:rPr lang="en-IE"/>
              <a:t> Try to see the best in others</a:t>
            </a:r>
          </a:p>
          <a:p>
            <a:pPr lvl="0">
              <a:lnSpc>
                <a:spcPct val="90000"/>
              </a:lnSpc>
              <a:buClr>
                <a:srgbClr val="FFFF66"/>
              </a:buClr>
              <a:buSzPct val="100000"/>
              <a:buFont typeface="Marlett" pitchFamily="2"/>
              <a:buChar char=""/>
            </a:pPr>
            <a:r>
              <a:rPr lang="en-IE"/>
              <a:t>Give new ideas the benefit of the doubt</a:t>
            </a:r>
          </a:p>
          <a:p>
            <a:pPr lvl="0">
              <a:lnSpc>
                <a:spcPct val="90000"/>
              </a:lnSpc>
              <a:buClr>
                <a:srgbClr val="FFFF66"/>
              </a:buClr>
              <a:buSzPct val="100000"/>
              <a:buFont typeface="Marlett" pitchFamily="2"/>
              <a:buChar char=""/>
            </a:pPr>
            <a:r>
              <a:rPr lang="en-IE"/>
              <a:t>Surround yourself with positive people</a:t>
            </a:r>
          </a:p>
          <a:p>
            <a:pPr lvl="0">
              <a:lnSpc>
                <a:spcPct val="90000"/>
              </a:lnSpc>
              <a:buClr>
                <a:srgbClr val="FFFF66"/>
              </a:buClr>
              <a:buSzPct val="100000"/>
              <a:buFont typeface="Marlett" pitchFamily="2"/>
              <a:buChar char=""/>
            </a:pPr>
            <a:endParaRPr lang="en-I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5800" y="609603"/>
            <a:ext cx="8659093" cy="1371481"/>
          </a:xfrm>
        </p:spPr>
        <p:txBody>
          <a:bodyPr/>
          <a:lstStyle/>
          <a:p>
            <a:pPr lvl="0"/>
            <a:r>
              <a:rPr lang="en-IE"/>
              <a:t>Self-Efficacy (</a:t>
            </a:r>
            <a:r>
              <a:rPr lang="en-IE" sz="2800"/>
              <a:t>a realistic view of your abilities backed up by skills and competence</a:t>
            </a:r>
            <a:r>
              <a:rPr lang="en-IE"/>
              <a:t>)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lnSpc>
                <a:spcPct val="80000"/>
              </a:lnSpc>
              <a:buSzPct val="100000"/>
              <a:buFont typeface="Arial" pitchFamily="34"/>
              <a:buChar char="•"/>
            </a:pPr>
            <a:r>
              <a:rPr lang="en-IE" sz="2600"/>
              <a:t>Self-belief (</a:t>
            </a:r>
            <a:r>
              <a:rPr lang="en-IE" sz="2400"/>
              <a:t>Confidence</a:t>
            </a:r>
            <a:r>
              <a:rPr lang="en-IE" sz="2600"/>
              <a:t>)</a:t>
            </a:r>
          </a:p>
          <a:p>
            <a:pPr marL="457200" lvl="0" indent="-457200">
              <a:lnSpc>
                <a:spcPct val="80000"/>
              </a:lnSpc>
              <a:buSzPct val="100000"/>
              <a:buFont typeface="Arial" pitchFamily="34"/>
              <a:buChar char="•"/>
            </a:pPr>
            <a:r>
              <a:rPr lang="en-IE" sz="2600"/>
              <a:t>Not threatened by the confidence or competence of others</a:t>
            </a:r>
          </a:p>
          <a:p>
            <a:pPr marL="457200" lvl="0" indent="-457200">
              <a:lnSpc>
                <a:spcPct val="80000"/>
              </a:lnSpc>
              <a:buSzPct val="100000"/>
              <a:buFont typeface="Arial" pitchFamily="34"/>
              <a:buChar char="•"/>
            </a:pPr>
            <a:r>
              <a:rPr lang="en-IE" sz="2600"/>
              <a:t>Not afraid to admit they don’t know or understand something </a:t>
            </a:r>
          </a:p>
          <a:p>
            <a:pPr marL="457200" lvl="0" indent="-457200">
              <a:lnSpc>
                <a:spcPct val="80000"/>
              </a:lnSpc>
              <a:buSzPct val="100000"/>
              <a:buFont typeface="Arial" pitchFamily="34"/>
              <a:buChar char="•"/>
            </a:pPr>
            <a:r>
              <a:rPr lang="en-IE" sz="2600"/>
              <a:t>Healthy self-esteem is neither low nor too high (confidence as opposed lack of confidence or conceitedness) </a:t>
            </a:r>
          </a:p>
          <a:p>
            <a:pPr marL="457200" lvl="0" indent="-457200">
              <a:lnSpc>
                <a:spcPct val="80000"/>
              </a:lnSpc>
              <a:buSzPct val="100000"/>
              <a:buFont typeface="Arial" pitchFamily="34"/>
              <a:buChar char="•"/>
            </a:pPr>
            <a:r>
              <a:rPr lang="en-IE" sz="2600"/>
              <a:t>Contingent of supportive environment</a:t>
            </a:r>
          </a:p>
          <a:p>
            <a:pPr marL="457200" lvl="0" indent="-457200">
              <a:lnSpc>
                <a:spcPct val="80000"/>
              </a:lnSpc>
              <a:buSzPct val="100000"/>
              <a:buFont typeface="Arial" pitchFamily="34"/>
              <a:buChar char="•"/>
            </a:pPr>
            <a:endParaRPr lang="en-IE" sz="2600"/>
          </a:p>
          <a:p>
            <a:pPr marL="457200" lvl="0" indent="-457200">
              <a:lnSpc>
                <a:spcPct val="80000"/>
              </a:lnSpc>
              <a:buSzPct val="100000"/>
              <a:buFont typeface="Arial" pitchFamily="34"/>
              <a:buChar char="•"/>
            </a:pPr>
            <a:endParaRPr lang="en-IE" sz="2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IE"/>
              <a:t>Resillience (</a:t>
            </a:r>
            <a:r>
              <a:rPr lang="en-IE" sz="2400"/>
              <a:t>we are more or less susceptible to stress depending on how we think about the things that happen to us)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lnSpc>
                <a:spcPct val="80000"/>
              </a:lnSpc>
              <a:buSzPct val="100000"/>
              <a:buFont typeface="Arial" pitchFamily="34"/>
              <a:buChar char="•"/>
            </a:pPr>
            <a:r>
              <a:rPr lang="en-IE"/>
              <a:t>Bouncing back after adversity?</a:t>
            </a:r>
          </a:p>
          <a:p>
            <a:pPr marL="457200" lvl="0" indent="-457200">
              <a:lnSpc>
                <a:spcPct val="80000"/>
              </a:lnSpc>
              <a:buSzPct val="100000"/>
              <a:buFont typeface="Arial" pitchFamily="34"/>
              <a:buChar char="•"/>
            </a:pPr>
            <a:r>
              <a:rPr lang="en-IE"/>
              <a:t>Putting things into perspective (ABCs) </a:t>
            </a:r>
          </a:p>
          <a:p>
            <a:pPr marL="457200" lvl="0" indent="-457200">
              <a:lnSpc>
                <a:spcPct val="80000"/>
              </a:lnSpc>
              <a:buSzPct val="100000"/>
              <a:buFont typeface="Arial" pitchFamily="34"/>
              <a:buChar char="•"/>
            </a:pPr>
            <a:r>
              <a:rPr lang="en-IE"/>
              <a:t>Ascertaining importance in the bigger picture ( crisis scale)</a:t>
            </a:r>
          </a:p>
          <a:p>
            <a:pPr marL="457200" lvl="0" indent="-457200">
              <a:lnSpc>
                <a:spcPct val="80000"/>
              </a:lnSpc>
              <a:buSzPct val="100000"/>
              <a:buFont typeface="Arial" pitchFamily="34"/>
              <a:buChar char="•"/>
            </a:pPr>
            <a:r>
              <a:rPr lang="en-IE"/>
              <a:t>Engagement with mutually empathic/responsive relationships is a great source of resilience   </a:t>
            </a:r>
          </a:p>
          <a:p>
            <a:pPr marL="457200" lvl="0" indent="-457200">
              <a:lnSpc>
                <a:spcPct val="80000"/>
              </a:lnSpc>
              <a:buSzPct val="100000"/>
              <a:buFont typeface="Arial" pitchFamily="34"/>
              <a:buChar char="•"/>
            </a:pPr>
            <a:r>
              <a:rPr lang="en-IE"/>
              <a:t>Children need protective factors and processes to help them build resilience  </a:t>
            </a:r>
          </a:p>
          <a:p>
            <a:pPr lvl="0">
              <a:lnSpc>
                <a:spcPct val="80000"/>
              </a:lnSpc>
            </a:pPr>
            <a:endParaRPr lang="en-I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Emotional &amp; Social Intellig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lvl="0"/>
            <a:r>
              <a:rPr lang="en-GB"/>
              <a:t>Emotional &amp; Social Intelligence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 lIns="91440" tIns="45720" rIns="91440" bIns="45720"/>
          <a:lstStyle/>
          <a:p>
            <a:pPr lvl="0">
              <a:buClr>
                <a:srgbClr val="FFFF66"/>
              </a:buClr>
              <a:buSzPct val="100000"/>
              <a:buFont typeface="Marlett" pitchFamily="2"/>
              <a:buChar char=""/>
            </a:pPr>
            <a:r>
              <a:rPr lang="en-GB"/>
              <a:t>Positive disposition generally</a:t>
            </a:r>
          </a:p>
          <a:p>
            <a:pPr lvl="0">
              <a:buClr>
                <a:srgbClr val="FFFF66"/>
              </a:buClr>
              <a:buSzPct val="100000"/>
              <a:buFont typeface="Marlett" pitchFamily="2"/>
              <a:buChar char=""/>
            </a:pPr>
            <a:r>
              <a:rPr lang="en-US"/>
              <a:t>Getting on well with others generally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lvl="0" hangingPunct="1"/>
            <a:r>
              <a:rPr lang="en-GB"/>
              <a:t>Social Intelligence is the ability: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 lIns="91440" tIns="45720" rIns="91440" bIns="45720"/>
          <a:lstStyle/>
          <a:p>
            <a:pPr lvl="0" hangingPunct="1">
              <a:lnSpc>
                <a:spcPct val="80000"/>
              </a:lnSpc>
              <a:spcBef>
                <a:spcPts val="1925"/>
              </a:spcBef>
              <a:buClr>
                <a:srgbClr val="FFFF66"/>
              </a:buClr>
              <a:buSzPct val="100000"/>
              <a:buFont typeface="Marlett" pitchFamily="2"/>
              <a:buChar char=""/>
            </a:pPr>
            <a:r>
              <a:rPr lang="en-GB" sz="2400"/>
              <a:t>To act wisely in human relations ( Thorndyke, 1920)</a:t>
            </a:r>
          </a:p>
          <a:p>
            <a:pPr lvl="0" hangingPunct="1">
              <a:lnSpc>
                <a:spcPct val="80000"/>
              </a:lnSpc>
              <a:spcBef>
                <a:spcPts val="1925"/>
              </a:spcBef>
              <a:buClr>
                <a:srgbClr val="FFFF66"/>
              </a:buClr>
              <a:buSzPct val="100000"/>
              <a:buFont typeface="Marlett" pitchFamily="2"/>
              <a:buChar char=""/>
            </a:pPr>
            <a:r>
              <a:rPr lang="en-GB" sz="2400"/>
              <a:t>To make others feel the better for an encounter with you</a:t>
            </a:r>
          </a:p>
          <a:p>
            <a:pPr lvl="0" hangingPunct="1">
              <a:lnSpc>
                <a:spcPct val="80000"/>
              </a:lnSpc>
              <a:spcBef>
                <a:spcPts val="1925"/>
              </a:spcBef>
              <a:buClr>
                <a:srgbClr val="FFFF66"/>
              </a:buClr>
              <a:buSzPct val="100000"/>
              <a:buFont typeface="Marlett" pitchFamily="2"/>
              <a:buChar char=""/>
            </a:pPr>
            <a:r>
              <a:rPr lang="en-GB" sz="2400"/>
              <a:t>To show empathy and understanding</a:t>
            </a:r>
          </a:p>
          <a:p>
            <a:pPr lvl="0" hangingPunct="1">
              <a:lnSpc>
                <a:spcPct val="80000"/>
              </a:lnSpc>
              <a:spcBef>
                <a:spcPts val="1925"/>
              </a:spcBef>
              <a:buClr>
                <a:srgbClr val="FFFF66"/>
              </a:buClr>
              <a:buSzPct val="100000"/>
              <a:buFont typeface="Marlett" pitchFamily="2"/>
              <a:buChar char=""/>
            </a:pPr>
            <a:r>
              <a:rPr lang="en-GB" sz="2400"/>
              <a:t>To acknowledge  and give recognition to others</a:t>
            </a:r>
          </a:p>
          <a:p>
            <a:pPr lvl="0" hangingPunct="1">
              <a:lnSpc>
                <a:spcPct val="80000"/>
              </a:lnSpc>
              <a:spcBef>
                <a:spcPts val="1925"/>
              </a:spcBef>
              <a:buClr>
                <a:srgbClr val="FFFF66"/>
              </a:buClr>
              <a:buSzPct val="100000"/>
              <a:buFont typeface="Marlett" pitchFamily="2"/>
              <a:buChar char=""/>
            </a:pPr>
            <a:r>
              <a:rPr lang="en-GB" sz="2400"/>
              <a:t>To admit to  being wrong and to be able to apologise</a:t>
            </a:r>
          </a:p>
          <a:p>
            <a:pPr lvl="0" hangingPunct="1">
              <a:lnSpc>
                <a:spcPct val="80000"/>
              </a:lnSpc>
              <a:spcBef>
                <a:spcPts val="1925"/>
              </a:spcBef>
              <a:buClr>
                <a:srgbClr val="FFFF66"/>
              </a:buClr>
              <a:buSzPct val="100000"/>
              <a:buFont typeface="Marlett" pitchFamily="2"/>
              <a:buChar char=""/>
            </a:pPr>
            <a:r>
              <a:rPr lang="en-GB" sz="2400"/>
              <a:t>To  let go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11711</TotalTime>
  <Words>377</Words>
  <Application>Microsoft Office PowerPoint</Application>
  <PresentationFormat>Widescreen</PresentationFormat>
  <Paragraphs>58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Microsoft YaHei</vt:lpstr>
      <vt:lpstr>Arial</vt:lpstr>
      <vt:lpstr>Arial Black</vt:lpstr>
      <vt:lpstr>Calibri</vt:lpstr>
      <vt:lpstr>Marlett</vt:lpstr>
      <vt:lpstr>Tahoma</vt:lpstr>
      <vt:lpstr>Times New Roman</vt:lpstr>
      <vt:lpstr>Default</vt:lpstr>
      <vt:lpstr>PowerPoint Presentation</vt:lpstr>
      <vt:lpstr> Psychological Capital (PsyCap)</vt:lpstr>
      <vt:lpstr>PsyCap Components </vt:lpstr>
      <vt:lpstr>Hope (Hope functions to energise and sustain the self as it reconstructs itself in trying circumstances) Shade, 2001</vt:lpstr>
      <vt:lpstr>Optimism (seeing the doughnut and not the hole) Oscar Wilde</vt:lpstr>
      <vt:lpstr>Self-Efficacy (a realistic view of your abilities backed up by skills and competence)</vt:lpstr>
      <vt:lpstr>Resillience (we are more or less susceptible to stress depending on how we think about the things that happen to us)</vt:lpstr>
      <vt:lpstr>Emotional &amp; Social Intelligence</vt:lpstr>
      <vt:lpstr>Social Intelligence is the ability: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corbett</dc:creator>
  <cp:lastModifiedBy>Mary Sheehy</cp:lastModifiedBy>
  <cp:revision>116</cp:revision>
  <dcterms:created xsi:type="dcterms:W3CDTF">2003-09-30T15:46:38Z</dcterms:created>
  <dcterms:modified xsi:type="dcterms:W3CDTF">2020-06-09T09:10:59Z</dcterms:modified>
</cp:coreProperties>
</file>