
<file path=[Content_Types].xml><?xml version="1.0" encoding="utf-8"?>
<Types xmlns="http://schemas.openxmlformats.org/package/2006/content-types">
  <Default Extension="png" ContentType="image/png"/>
  <Default Extension="bin" ContentType="application/vnd.ms-office.activeX"/>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activeX/activeX1.xml" ContentType="application/vnd.ms-office.activeX+xml"/>
  <Override PartName="/ppt/activeX/activeX2.xml" ContentType="application/vnd.ms-office.activeX+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notesMasterIdLst>
    <p:notesMasterId r:id="rId25"/>
  </p:notesMasterIdLst>
  <p:sldIdLst>
    <p:sldId id="256" r:id="rId2"/>
    <p:sldId id="261" r:id="rId3"/>
    <p:sldId id="262" r:id="rId4"/>
    <p:sldId id="257" r:id="rId5"/>
    <p:sldId id="263" r:id="rId6"/>
    <p:sldId id="267" r:id="rId7"/>
    <p:sldId id="268" r:id="rId8"/>
    <p:sldId id="269" r:id="rId9"/>
    <p:sldId id="270" r:id="rId10"/>
    <p:sldId id="272" r:id="rId11"/>
    <p:sldId id="273" r:id="rId12"/>
    <p:sldId id="274" r:id="rId13"/>
    <p:sldId id="264" r:id="rId14"/>
    <p:sldId id="275" r:id="rId15"/>
    <p:sldId id="258" r:id="rId16"/>
    <p:sldId id="265" r:id="rId17"/>
    <p:sldId id="259" r:id="rId18"/>
    <p:sldId id="279" r:id="rId19"/>
    <p:sldId id="266" r:id="rId20"/>
    <p:sldId id="278" r:id="rId21"/>
    <p:sldId id="276" r:id="rId22"/>
    <p:sldId id="277" r:id="rId23"/>
    <p:sldId id="260"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388" autoAdjust="0"/>
    <p:restoredTop sz="94660"/>
  </p:normalViewPr>
  <p:slideViewPr>
    <p:cSldViewPr snapToGrid="0">
      <p:cViewPr varScale="1">
        <p:scale>
          <a:sx n="102" d="100"/>
          <a:sy n="102" d="100"/>
        </p:scale>
        <p:origin x="120" y="3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_rels/activeX2.xml.rels><?xml version="1.0" encoding="UTF-8" standalone="yes"?>
<Relationships xmlns="http://schemas.openxmlformats.org/package/2006/relationships"><Relationship Id="rId1" Type="http://schemas.microsoft.com/office/2006/relationships/activeXControlBinary" Target="activeX2.bin"/></Relationships>
</file>

<file path=ppt/activeX/activeX1.xml><?xml version="1.0" encoding="utf-8"?>
<ax:ocx xmlns:ax="http://schemas.microsoft.com/office/2006/activeX" xmlns:r="http://schemas.openxmlformats.org/officeDocument/2006/relationships" ax:classid="{D27CDB6E-AE6D-11CF-96B8-444553540000}" ax:persistence="persistStorage" r:id="rId1"/>
</file>

<file path=ppt/activeX/activeX2.xml><?xml version="1.0" encoding="utf-8"?>
<ax:ocx xmlns:ax="http://schemas.microsoft.com/office/2006/activeX" xmlns:r="http://schemas.openxmlformats.org/officeDocument/2006/relationships" ax:classid="{D27CDB6E-AE6D-11CF-96B8-444553540000}" ax:persistence="persistStorage" r:id="rId1"/>
</file>

<file path=ppt/drawings/_rels/vmlDrawing1.vml.rels><?xml version="1.0" encoding="UTF-8" standalone="yes"?>
<Relationships xmlns="http://schemas.openxmlformats.org/package/2006/relationships"><Relationship Id="rId1" Type="http://schemas.openxmlformats.org/officeDocument/2006/relationships/image" Target="../media/image18.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0.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5B795B5-8B93-4325-B2D3-EBFFCE1DF8CC}" type="datetimeFigureOut">
              <a:rPr lang="en-IE" smtClean="0"/>
              <a:t>24/05/2016</a:t>
            </a:fld>
            <a:endParaRPr lang="en-I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8EF0921-5994-43B0-93F6-0933C46F733F}" type="slidenum">
              <a:rPr lang="en-IE" smtClean="0"/>
              <a:t>‹#›</a:t>
            </a:fld>
            <a:endParaRPr lang="en-IE"/>
          </a:p>
        </p:txBody>
      </p:sp>
    </p:spTree>
    <p:extLst>
      <p:ext uri="{BB962C8B-B14F-4D97-AF65-F5344CB8AC3E}">
        <p14:creationId xmlns:p14="http://schemas.microsoft.com/office/powerpoint/2010/main" val="18906141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CD5E556-83BB-4F7E-BBF9-460A40F0C6FE}" type="datetime1">
              <a:rPr lang="en-IE" smtClean="0"/>
              <a:t>24/05/2016</a:t>
            </a:fld>
            <a:endParaRPr lang="en-IE"/>
          </a:p>
        </p:txBody>
      </p:sp>
      <p:sp>
        <p:nvSpPr>
          <p:cNvPr id="5" name="Footer Placeholder 4"/>
          <p:cNvSpPr>
            <a:spLocks noGrp="1"/>
          </p:cNvSpPr>
          <p:nvPr>
            <p:ph type="ftr" sz="quarter" idx="11"/>
          </p:nvPr>
        </p:nvSpPr>
        <p:spPr/>
        <p:txBody>
          <a:bodyPr/>
          <a:lstStyle/>
          <a:p>
            <a:r>
              <a:rPr lang="en-IE"/>
              <a:t>MOUREEN KELLY</a:t>
            </a:r>
          </a:p>
        </p:txBody>
      </p:sp>
      <p:sp>
        <p:nvSpPr>
          <p:cNvPr id="6" name="Slide Number Placeholder 5"/>
          <p:cNvSpPr>
            <a:spLocks noGrp="1"/>
          </p:cNvSpPr>
          <p:nvPr>
            <p:ph type="sldNum" sz="quarter" idx="12"/>
          </p:nvPr>
        </p:nvSpPr>
        <p:spPr/>
        <p:txBody>
          <a:bodyPr/>
          <a:lstStyle/>
          <a:p>
            <a:fld id="{510911A0-C5F0-43E2-B8B9-69B59C37817A}" type="slidenum">
              <a:rPr lang="en-IE" smtClean="0"/>
              <a:t>‹#›</a:t>
            </a:fld>
            <a:endParaRPr lang="en-IE"/>
          </a:p>
        </p:txBody>
      </p:sp>
    </p:spTree>
    <p:extLst>
      <p:ext uri="{BB962C8B-B14F-4D97-AF65-F5344CB8AC3E}">
        <p14:creationId xmlns:p14="http://schemas.microsoft.com/office/powerpoint/2010/main" val="34418246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19789AC-EF5E-45E0-9349-E780A799808F}" type="datetime1">
              <a:rPr lang="en-IE" smtClean="0"/>
              <a:t>24/05/2016</a:t>
            </a:fld>
            <a:endParaRPr lang="en-IE"/>
          </a:p>
        </p:txBody>
      </p:sp>
      <p:sp>
        <p:nvSpPr>
          <p:cNvPr id="6" name="Footer Placeholder 5"/>
          <p:cNvSpPr>
            <a:spLocks noGrp="1"/>
          </p:cNvSpPr>
          <p:nvPr>
            <p:ph type="ftr" sz="quarter" idx="11"/>
          </p:nvPr>
        </p:nvSpPr>
        <p:spPr/>
        <p:txBody>
          <a:bodyPr/>
          <a:lstStyle/>
          <a:p>
            <a:r>
              <a:rPr lang="en-IE"/>
              <a:t>MOUREEN KELLY</a:t>
            </a:r>
          </a:p>
        </p:txBody>
      </p:sp>
      <p:sp>
        <p:nvSpPr>
          <p:cNvPr id="7" name="Slide Number Placeholder 6"/>
          <p:cNvSpPr>
            <a:spLocks noGrp="1"/>
          </p:cNvSpPr>
          <p:nvPr>
            <p:ph type="sldNum" sz="quarter" idx="12"/>
          </p:nvPr>
        </p:nvSpPr>
        <p:spPr/>
        <p:txBody>
          <a:bodyPr/>
          <a:lstStyle/>
          <a:p>
            <a:fld id="{510911A0-C5F0-43E2-B8B9-69B59C37817A}" type="slidenum">
              <a:rPr lang="en-IE" smtClean="0"/>
              <a:t>‹#›</a:t>
            </a:fld>
            <a:endParaRPr lang="en-IE"/>
          </a:p>
        </p:txBody>
      </p:sp>
    </p:spTree>
    <p:extLst>
      <p:ext uri="{BB962C8B-B14F-4D97-AF65-F5344CB8AC3E}">
        <p14:creationId xmlns:p14="http://schemas.microsoft.com/office/powerpoint/2010/main" val="40721884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F926CD2-288D-4192-AED9-10B3C165FE5D}" type="datetime1">
              <a:rPr lang="en-IE" smtClean="0"/>
              <a:t>24/05/2016</a:t>
            </a:fld>
            <a:endParaRPr lang="en-IE"/>
          </a:p>
        </p:txBody>
      </p:sp>
      <p:sp>
        <p:nvSpPr>
          <p:cNvPr id="6" name="Footer Placeholder 5"/>
          <p:cNvSpPr>
            <a:spLocks noGrp="1"/>
          </p:cNvSpPr>
          <p:nvPr>
            <p:ph type="ftr" sz="quarter" idx="11"/>
          </p:nvPr>
        </p:nvSpPr>
        <p:spPr/>
        <p:txBody>
          <a:bodyPr/>
          <a:lstStyle/>
          <a:p>
            <a:r>
              <a:rPr lang="en-IE"/>
              <a:t>MOUREEN KELLY</a:t>
            </a:r>
          </a:p>
        </p:txBody>
      </p:sp>
      <p:sp>
        <p:nvSpPr>
          <p:cNvPr id="7" name="Slide Number Placeholder 6"/>
          <p:cNvSpPr>
            <a:spLocks noGrp="1"/>
          </p:cNvSpPr>
          <p:nvPr>
            <p:ph type="sldNum" sz="quarter" idx="12"/>
          </p:nvPr>
        </p:nvSpPr>
        <p:spPr/>
        <p:txBody>
          <a:bodyPr/>
          <a:lstStyle/>
          <a:p>
            <a:fld id="{510911A0-C5F0-43E2-B8B9-69B59C37817A}" type="slidenum">
              <a:rPr lang="en-IE" smtClean="0"/>
              <a:t>‹#›</a:t>
            </a:fld>
            <a:endParaRPr lang="en-IE"/>
          </a:p>
        </p:txBody>
      </p:sp>
    </p:spTree>
    <p:extLst>
      <p:ext uri="{BB962C8B-B14F-4D97-AF65-F5344CB8AC3E}">
        <p14:creationId xmlns:p14="http://schemas.microsoft.com/office/powerpoint/2010/main" val="23810518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3F58500-B390-4332-900B-E82CF05871B2}" type="datetime1">
              <a:rPr lang="en-IE" smtClean="0"/>
              <a:t>24/05/2016</a:t>
            </a:fld>
            <a:endParaRPr lang="en-IE"/>
          </a:p>
        </p:txBody>
      </p:sp>
      <p:sp>
        <p:nvSpPr>
          <p:cNvPr id="6" name="Footer Placeholder 5"/>
          <p:cNvSpPr>
            <a:spLocks noGrp="1"/>
          </p:cNvSpPr>
          <p:nvPr>
            <p:ph type="ftr" sz="quarter" idx="11"/>
          </p:nvPr>
        </p:nvSpPr>
        <p:spPr/>
        <p:txBody>
          <a:bodyPr/>
          <a:lstStyle/>
          <a:p>
            <a:r>
              <a:rPr lang="en-IE"/>
              <a:t>MOUREEN KELLY</a:t>
            </a:r>
          </a:p>
        </p:txBody>
      </p:sp>
      <p:sp>
        <p:nvSpPr>
          <p:cNvPr id="7" name="Slide Number Placeholder 6"/>
          <p:cNvSpPr>
            <a:spLocks noGrp="1"/>
          </p:cNvSpPr>
          <p:nvPr>
            <p:ph type="sldNum" sz="quarter" idx="12"/>
          </p:nvPr>
        </p:nvSpPr>
        <p:spPr/>
        <p:txBody>
          <a:bodyPr/>
          <a:lstStyle/>
          <a:p>
            <a:fld id="{510911A0-C5F0-43E2-B8B9-69B59C37817A}" type="slidenum">
              <a:rPr lang="en-IE" smtClean="0"/>
              <a:t>‹#›</a:t>
            </a:fld>
            <a:endParaRPr lang="en-IE"/>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0171794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599E7A5-0E5C-4E0C-8A45-E282C335D2CF}" type="datetime1">
              <a:rPr lang="en-IE" smtClean="0"/>
              <a:t>24/05/2016</a:t>
            </a:fld>
            <a:endParaRPr lang="en-IE"/>
          </a:p>
        </p:txBody>
      </p:sp>
      <p:sp>
        <p:nvSpPr>
          <p:cNvPr id="6" name="Footer Placeholder 5"/>
          <p:cNvSpPr>
            <a:spLocks noGrp="1"/>
          </p:cNvSpPr>
          <p:nvPr>
            <p:ph type="ftr" sz="quarter" idx="11"/>
          </p:nvPr>
        </p:nvSpPr>
        <p:spPr/>
        <p:txBody>
          <a:bodyPr/>
          <a:lstStyle/>
          <a:p>
            <a:r>
              <a:rPr lang="en-IE"/>
              <a:t>MOUREEN KELLY</a:t>
            </a:r>
          </a:p>
        </p:txBody>
      </p:sp>
      <p:sp>
        <p:nvSpPr>
          <p:cNvPr id="7" name="Slide Number Placeholder 6"/>
          <p:cNvSpPr>
            <a:spLocks noGrp="1"/>
          </p:cNvSpPr>
          <p:nvPr>
            <p:ph type="sldNum" sz="quarter" idx="12"/>
          </p:nvPr>
        </p:nvSpPr>
        <p:spPr/>
        <p:txBody>
          <a:bodyPr/>
          <a:lstStyle/>
          <a:p>
            <a:fld id="{510911A0-C5F0-43E2-B8B9-69B59C37817A}" type="slidenum">
              <a:rPr lang="en-IE" smtClean="0"/>
              <a:t>‹#›</a:t>
            </a:fld>
            <a:endParaRPr lang="en-IE"/>
          </a:p>
        </p:txBody>
      </p:sp>
    </p:spTree>
    <p:extLst>
      <p:ext uri="{BB962C8B-B14F-4D97-AF65-F5344CB8AC3E}">
        <p14:creationId xmlns:p14="http://schemas.microsoft.com/office/powerpoint/2010/main" val="20966849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D5797DC3-C7B2-4E76-AD7A-6B4D2AA2B7EC}" type="datetime1">
              <a:rPr lang="en-IE" smtClean="0"/>
              <a:t>24/05/2016</a:t>
            </a:fld>
            <a:endParaRPr lang="en-IE"/>
          </a:p>
        </p:txBody>
      </p:sp>
      <p:sp>
        <p:nvSpPr>
          <p:cNvPr id="4" name="Footer Placeholder 3"/>
          <p:cNvSpPr>
            <a:spLocks noGrp="1"/>
          </p:cNvSpPr>
          <p:nvPr>
            <p:ph type="ftr" sz="quarter" idx="11"/>
          </p:nvPr>
        </p:nvSpPr>
        <p:spPr/>
        <p:txBody>
          <a:bodyPr/>
          <a:lstStyle/>
          <a:p>
            <a:r>
              <a:rPr lang="en-IE"/>
              <a:t>MOUREEN KELLY</a:t>
            </a:r>
          </a:p>
        </p:txBody>
      </p:sp>
      <p:sp>
        <p:nvSpPr>
          <p:cNvPr id="5" name="Slide Number Placeholder 4"/>
          <p:cNvSpPr>
            <a:spLocks noGrp="1"/>
          </p:cNvSpPr>
          <p:nvPr>
            <p:ph type="sldNum" sz="quarter" idx="12"/>
          </p:nvPr>
        </p:nvSpPr>
        <p:spPr/>
        <p:txBody>
          <a:bodyPr/>
          <a:lstStyle/>
          <a:p>
            <a:fld id="{510911A0-C5F0-43E2-B8B9-69B59C37817A}" type="slidenum">
              <a:rPr lang="en-IE" smtClean="0"/>
              <a:t>‹#›</a:t>
            </a:fld>
            <a:endParaRPr lang="en-IE"/>
          </a:p>
        </p:txBody>
      </p:sp>
    </p:spTree>
    <p:extLst>
      <p:ext uri="{BB962C8B-B14F-4D97-AF65-F5344CB8AC3E}">
        <p14:creationId xmlns:p14="http://schemas.microsoft.com/office/powerpoint/2010/main" val="31069315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6FF4654D-6A49-4805-B234-7007F6BD3F59}" type="datetime1">
              <a:rPr lang="en-IE" smtClean="0"/>
              <a:t>24/05/2016</a:t>
            </a:fld>
            <a:endParaRPr lang="en-IE"/>
          </a:p>
        </p:txBody>
      </p:sp>
      <p:sp>
        <p:nvSpPr>
          <p:cNvPr id="4" name="Footer Placeholder 3"/>
          <p:cNvSpPr>
            <a:spLocks noGrp="1"/>
          </p:cNvSpPr>
          <p:nvPr>
            <p:ph type="ftr" sz="quarter" idx="11"/>
          </p:nvPr>
        </p:nvSpPr>
        <p:spPr/>
        <p:txBody>
          <a:bodyPr/>
          <a:lstStyle/>
          <a:p>
            <a:r>
              <a:rPr lang="en-IE"/>
              <a:t>MOUREEN KELLY</a:t>
            </a:r>
          </a:p>
        </p:txBody>
      </p:sp>
      <p:sp>
        <p:nvSpPr>
          <p:cNvPr id="5" name="Slide Number Placeholder 4"/>
          <p:cNvSpPr>
            <a:spLocks noGrp="1"/>
          </p:cNvSpPr>
          <p:nvPr>
            <p:ph type="sldNum" sz="quarter" idx="12"/>
          </p:nvPr>
        </p:nvSpPr>
        <p:spPr/>
        <p:txBody>
          <a:bodyPr/>
          <a:lstStyle/>
          <a:p>
            <a:fld id="{510911A0-C5F0-43E2-B8B9-69B59C37817A}" type="slidenum">
              <a:rPr lang="en-IE" smtClean="0"/>
              <a:t>‹#›</a:t>
            </a:fld>
            <a:endParaRPr lang="en-IE"/>
          </a:p>
        </p:txBody>
      </p:sp>
    </p:spTree>
    <p:extLst>
      <p:ext uri="{BB962C8B-B14F-4D97-AF65-F5344CB8AC3E}">
        <p14:creationId xmlns:p14="http://schemas.microsoft.com/office/powerpoint/2010/main" val="20385316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E4E661A-1F1E-496A-8E6F-23A030DFE904}" type="datetime1">
              <a:rPr lang="en-IE" smtClean="0"/>
              <a:t>24/05/2016</a:t>
            </a:fld>
            <a:endParaRPr lang="en-IE"/>
          </a:p>
        </p:txBody>
      </p:sp>
      <p:sp>
        <p:nvSpPr>
          <p:cNvPr id="5" name="Footer Placeholder 4"/>
          <p:cNvSpPr>
            <a:spLocks noGrp="1"/>
          </p:cNvSpPr>
          <p:nvPr>
            <p:ph type="ftr" sz="quarter" idx="11"/>
          </p:nvPr>
        </p:nvSpPr>
        <p:spPr/>
        <p:txBody>
          <a:bodyPr/>
          <a:lstStyle/>
          <a:p>
            <a:r>
              <a:rPr lang="en-IE"/>
              <a:t>MOUREEN KELLY</a:t>
            </a:r>
          </a:p>
        </p:txBody>
      </p:sp>
      <p:sp>
        <p:nvSpPr>
          <p:cNvPr id="6" name="Slide Number Placeholder 5"/>
          <p:cNvSpPr>
            <a:spLocks noGrp="1"/>
          </p:cNvSpPr>
          <p:nvPr>
            <p:ph type="sldNum" sz="quarter" idx="12"/>
          </p:nvPr>
        </p:nvSpPr>
        <p:spPr/>
        <p:txBody>
          <a:bodyPr/>
          <a:lstStyle/>
          <a:p>
            <a:fld id="{510911A0-C5F0-43E2-B8B9-69B59C37817A}" type="slidenum">
              <a:rPr lang="en-IE" smtClean="0"/>
              <a:t>‹#›</a:t>
            </a:fld>
            <a:endParaRPr lang="en-IE"/>
          </a:p>
        </p:txBody>
      </p:sp>
    </p:spTree>
    <p:extLst>
      <p:ext uri="{BB962C8B-B14F-4D97-AF65-F5344CB8AC3E}">
        <p14:creationId xmlns:p14="http://schemas.microsoft.com/office/powerpoint/2010/main" val="9534244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70A9471-3219-4F0F-8361-498139F33720}" type="datetime1">
              <a:rPr lang="en-IE" smtClean="0"/>
              <a:t>24/05/2016</a:t>
            </a:fld>
            <a:endParaRPr lang="en-IE"/>
          </a:p>
        </p:txBody>
      </p:sp>
      <p:sp>
        <p:nvSpPr>
          <p:cNvPr id="5" name="Footer Placeholder 4"/>
          <p:cNvSpPr>
            <a:spLocks noGrp="1"/>
          </p:cNvSpPr>
          <p:nvPr>
            <p:ph type="ftr" sz="quarter" idx="11"/>
          </p:nvPr>
        </p:nvSpPr>
        <p:spPr/>
        <p:txBody>
          <a:bodyPr/>
          <a:lstStyle/>
          <a:p>
            <a:r>
              <a:rPr lang="en-IE"/>
              <a:t>MOUREEN KELLY</a:t>
            </a:r>
          </a:p>
        </p:txBody>
      </p:sp>
      <p:sp>
        <p:nvSpPr>
          <p:cNvPr id="6" name="Slide Number Placeholder 5"/>
          <p:cNvSpPr>
            <a:spLocks noGrp="1"/>
          </p:cNvSpPr>
          <p:nvPr>
            <p:ph type="sldNum" sz="quarter" idx="12"/>
          </p:nvPr>
        </p:nvSpPr>
        <p:spPr/>
        <p:txBody>
          <a:bodyPr/>
          <a:lstStyle/>
          <a:p>
            <a:fld id="{510911A0-C5F0-43E2-B8B9-69B59C37817A}" type="slidenum">
              <a:rPr lang="en-IE" smtClean="0"/>
              <a:t>‹#›</a:t>
            </a:fld>
            <a:endParaRPr lang="en-IE"/>
          </a:p>
        </p:txBody>
      </p:sp>
    </p:spTree>
    <p:extLst>
      <p:ext uri="{BB962C8B-B14F-4D97-AF65-F5344CB8AC3E}">
        <p14:creationId xmlns:p14="http://schemas.microsoft.com/office/powerpoint/2010/main" val="22449233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9C6A762-16B2-4C16-9C9A-9285935C54E6}" type="datetime1">
              <a:rPr lang="en-IE" smtClean="0"/>
              <a:t>24/05/2016</a:t>
            </a:fld>
            <a:endParaRPr lang="en-IE"/>
          </a:p>
        </p:txBody>
      </p:sp>
      <p:sp>
        <p:nvSpPr>
          <p:cNvPr id="5" name="Footer Placeholder 4"/>
          <p:cNvSpPr>
            <a:spLocks noGrp="1"/>
          </p:cNvSpPr>
          <p:nvPr>
            <p:ph type="ftr" sz="quarter" idx="11"/>
          </p:nvPr>
        </p:nvSpPr>
        <p:spPr/>
        <p:txBody>
          <a:bodyPr/>
          <a:lstStyle/>
          <a:p>
            <a:r>
              <a:rPr lang="en-IE"/>
              <a:t>MOUREEN KELLY</a:t>
            </a:r>
          </a:p>
        </p:txBody>
      </p:sp>
      <p:sp>
        <p:nvSpPr>
          <p:cNvPr id="6" name="Slide Number Placeholder 5"/>
          <p:cNvSpPr>
            <a:spLocks noGrp="1"/>
          </p:cNvSpPr>
          <p:nvPr>
            <p:ph type="sldNum" sz="quarter" idx="12"/>
          </p:nvPr>
        </p:nvSpPr>
        <p:spPr/>
        <p:txBody>
          <a:bodyPr/>
          <a:lstStyle/>
          <a:p>
            <a:fld id="{510911A0-C5F0-43E2-B8B9-69B59C37817A}" type="slidenum">
              <a:rPr lang="en-IE" smtClean="0"/>
              <a:t>‹#›</a:t>
            </a:fld>
            <a:endParaRPr lang="en-IE"/>
          </a:p>
        </p:txBody>
      </p:sp>
    </p:spTree>
    <p:extLst>
      <p:ext uri="{BB962C8B-B14F-4D97-AF65-F5344CB8AC3E}">
        <p14:creationId xmlns:p14="http://schemas.microsoft.com/office/powerpoint/2010/main" val="34997170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n-US"/>
              <a:t>Click to edit Master title style</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191386-245A-4410-899C-0DF5640D88AA}" type="datetime1">
              <a:rPr lang="en-IE" smtClean="0"/>
              <a:t>24/05/2016</a:t>
            </a:fld>
            <a:endParaRPr lang="en-IE"/>
          </a:p>
        </p:txBody>
      </p:sp>
      <p:sp>
        <p:nvSpPr>
          <p:cNvPr id="5" name="Footer Placeholder 4"/>
          <p:cNvSpPr>
            <a:spLocks noGrp="1"/>
          </p:cNvSpPr>
          <p:nvPr>
            <p:ph type="ftr" sz="quarter" idx="11"/>
          </p:nvPr>
        </p:nvSpPr>
        <p:spPr/>
        <p:txBody>
          <a:bodyPr/>
          <a:lstStyle/>
          <a:p>
            <a:r>
              <a:rPr lang="en-IE"/>
              <a:t>MOUREEN KELLY</a:t>
            </a:r>
          </a:p>
        </p:txBody>
      </p:sp>
      <p:sp>
        <p:nvSpPr>
          <p:cNvPr id="6" name="Slide Number Placeholder 5"/>
          <p:cNvSpPr>
            <a:spLocks noGrp="1"/>
          </p:cNvSpPr>
          <p:nvPr>
            <p:ph type="sldNum" sz="quarter" idx="12"/>
          </p:nvPr>
        </p:nvSpPr>
        <p:spPr/>
        <p:txBody>
          <a:bodyPr/>
          <a:lstStyle/>
          <a:p>
            <a:fld id="{510911A0-C5F0-43E2-B8B9-69B59C37817A}" type="slidenum">
              <a:rPr lang="en-IE" smtClean="0"/>
              <a:t>‹#›</a:t>
            </a:fld>
            <a:endParaRPr lang="en-IE"/>
          </a:p>
        </p:txBody>
      </p:sp>
    </p:spTree>
    <p:extLst>
      <p:ext uri="{BB962C8B-B14F-4D97-AF65-F5344CB8AC3E}">
        <p14:creationId xmlns:p14="http://schemas.microsoft.com/office/powerpoint/2010/main" val="7020557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7DE866C-9E29-4277-859C-EE5BE8D4D9E0}" type="datetime1">
              <a:rPr lang="en-IE" smtClean="0"/>
              <a:t>24/05/2016</a:t>
            </a:fld>
            <a:endParaRPr lang="en-IE"/>
          </a:p>
        </p:txBody>
      </p:sp>
      <p:sp>
        <p:nvSpPr>
          <p:cNvPr id="6" name="Footer Placeholder 5"/>
          <p:cNvSpPr>
            <a:spLocks noGrp="1"/>
          </p:cNvSpPr>
          <p:nvPr>
            <p:ph type="ftr" sz="quarter" idx="11"/>
          </p:nvPr>
        </p:nvSpPr>
        <p:spPr/>
        <p:txBody>
          <a:bodyPr/>
          <a:lstStyle/>
          <a:p>
            <a:r>
              <a:rPr lang="en-IE"/>
              <a:t>MOUREEN KELLY</a:t>
            </a:r>
          </a:p>
        </p:txBody>
      </p:sp>
      <p:sp>
        <p:nvSpPr>
          <p:cNvPr id="7" name="Slide Number Placeholder 6"/>
          <p:cNvSpPr>
            <a:spLocks noGrp="1"/>
          </p:cNvSpPr>
          <p:nvPr>
            <p:ph type="sldNum" sz="quarter" idx="12"/>
          </p:nvPr>
        </p:nvSpPr>
        <p:spPr/>
        <p:txBody>
          <a:bodyPr/>
          <a:lstStyle/>
          <a:p>
            <a:fld id="{510911A0-C5F0-43E2-B8B9-69B59C37817A}" type="slidenum">
              <a:rPr lang="en-IE" smtClean="0"/>
              <a:t>‹#›</a:t>
            </a:fld>
            <a:endParaRPr lang="en-IE"/>
          </a:p>
        </p:txBody>
      </p:sp>
    </p:spTree>
    <p:extLst>
      <p:ext uri="{BB962C8B-B14F-4D97-AF65-F5344CB8AC3E}">
        <p14:creationId xmlns:p14="http://schemas.microsoft.com/office/powerpoint/2010/main" val="4678722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3"/>
          <p:cNvSpPr>
            <a:spLocks noGrp="1"/>
          </p:cNvSpPr>
          <p:nvPr>
            <p:ph sz="quarter" idx="13"/>
          </p:nvPr>
        </p:nvSpPr>
        <p:spPr>
          <a:xfrm>
            <a:off x="913774" y="3051012"/>
            <a:ext cx="5106027" cy="2740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5"/>
          <p:cNvSpPr>
            <a:spLocks noGrp="1"/>
          </p:cNvSpPr>
          <p:nvPr>
            <p:ph sz="quarter" idx="14"/>
          </p:nvPr>
        </p:nvSpPr>
        <p:spPr>
          <a:xfrm>
            <a:off x="6172200" y="3051012"/>
            <a:ext cx="5105401" cy="2740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EF43B0F-4141-4433-B300-9232B798E853}" type="datetime1">
              <a:rPr lang="en-IE" smtClean="0"/>
              <a:t>24/05/2016</a:t>
            </a:fld>
            <a:endParaRPr lang="en-IE"/>
          </a:p>
        </p:txBody>
      </p:sp>
      <p:sp>
        <p:nvSpPr>
          <p:cNvPr id="8" name="Footer Placeholder 7"/>
          <p:cNvSpPr>
            <a:spLocks noGrp="1"/>
          </p:cNvSpPr>
          <p:nvPr>
            <p:ph type="ftr" sz="quarter" idx="11"/>
          </p:nvPr>
        </p:nvSpPr>
        <p:spPr/>
        <p:txBody>
          <a:bodyPr/>
          <a:lstStyle/>
          <a:p>
            <a:r>
              <a:rPr lang="en-IE"/>
              <a:t>MOUREEN KELLY</a:t>
            </a:r>
          </a:p>
        </p:txBody>
      </p:sp>
      <p:sp>
        <p:nvSpPr>
          <p:cNvPr id="9" name="Slide Number Placeholder 8"/>
          <p:cNvSpPr>
            <a:spLocks noGrp="1"/>
          </p:cNvSpPr>
          <p:nvPr>
            <p:ph type="sldNum" sz="quarter" idx="12"/>
          </p:nvPr>
        </p:nvSpPr>
        <p:spPr/>
        <p:txBody>
          <a:bodyPr/>
          <a:lstStyle/>
          <a:p>
            <a:fld id="{510911A0-C5F0-43E2-B8B9-69B59C37817A}" type="slidenum">
              <a:rPr lang="en-IE" smtClean="0"/>
              <a:t>‹#›</a:t>
            </a:fld>
            <a:endParaRPr lang="en-IE"/>
          </a:p>
        </p:txBody>
      </p:sp>
    </p:spTree>
    <p:extLst>
      <p:ext uri="{BB962C8B-B14F-4D97-AF65-F5344CB8AC3E}">
        <p14:creationId xmlns:p14="http://schemas.microsoft.com/office/powerpoint/2010/main" val="33057124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1E91357-B7A7-4963-A1EB-24B42690561D}" type="datetime1">
              <a:rPr lang="en-IE" smtClean="0"/>
              <a:t>24/05/2016</a:t>
            </a:fld>
            <a:endParaRPr lang="en-IE"/>
          </a:p>
        </p:txBody>
      </p:sp>
      <p:sp>
        <p:nvSpPr>
          <p:cNvPr id="4" name="Footer Placeholder 3"/>
          <p:cNvSpPr>
            <a:spLocks noGrp="1"/>
          </p:cNvSpPr>
          <p:nvPr>
            <p:ph type="ftr" sz="quarter" idx="11"/>
          </p:nvPr>
        </p:nvSpPr>
        <p:spPr/>
        <p:txBody>
          <a:bodyPr/>
          <a:lstStyle/>
          <a:p>
            <a:r>
              <a:rPr lang="en-IE"/>
              <a:t>MOUREEN KELLY</a:t>
            </a:r>
          </a:p>
        </p:txBody>
      </p:sp>
      <p:sp>
        <p:nvSpPr>
          <p:cNvPr id="5" name="Slide Number Placeholder 4"/>
          <p:cNvSpPr>
            <a:spLocks noGrp="1"/>
          </p:cNvSpPr>
          <p:nvPr>
            <p:ph type="sldNum" sz="quarter" idx="12"/>
          </p:nvPr>
        </p:nvSpPr>
        <p:spPr/>
        <p:txBody>
          <a:bodyPr/>
          <a:lstStyle/>
          <a:p>
            <a:fld id="{510911A0-C5F0-43E2-B8B9-69B59C37817A}" type="slidenum">
              <a:rPr lang="en-IE" smtClean="0"/>
              <a:t>‹#›</a:t>
            </a:fld>
            <a:endParaRPr lang="en-IE"/>
          </a:p>
        </p:txBody>
      </p:sp>
    </p:spTree>
    <p:extLst>
      <p:ext uri="{BB962C8B-B14F-4D97-AF65-F5344CB8AC3E}">
        <p14:creationId xmlns:p14="http://schemas.microsoft.com/office/powerpoint/2010/main" val="42397933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324A3F31-0A8C-45BA-8490-9FA6098175FA}" type="datetime1">
              <a:rPr lang="en-IE" smtClean="0"/>
              <a:t>24/05/2016</a:t>
            </a:fld>
            <a:endParaRPr lang="en-IE"/>
          </a:p>
        </p:txBody>
      </p:sp>
      <p:sp>
        <p:nvSpPr>
          <p:cNvPr id="3" name="Footer Placeholder 2"/>
          <p:cNvSpPr>
            <a:spLocks noGrp="1"/>
          </p:cNvSpPr>
          <p:nvPr>
            <p:ph type="ftr" sz="quarter" idx="11"/>
          </p:nvPr>
        </p:nvSpPr>
        <p:spPr/>
        <p:txBody>
          <a:bodyPr/>
          <a:lstStyle/>
          <a:p>
            <a:r>
              <a:rPr lang="en-IE"/>
              <a:t>MOUREEN KELLY</a:t>
            </a:r>
          </a:p>
        </p:txBody>
      </p:sp>
      <p:sp>
        <p:nvSpPr>
          <p:cNvPr id="4" name="Slide Number Placeholder 3"/>
          <p:cNvSpPr>
            <a:spLocks noGrp="1"/>
          </p:cNvSpPr>
          <p:nvPr>
            <p:ph type="sldNum" sz="quarter" idx="12"/>
          </p:nvPr>
        </p:nvSpPr>
        <p:spPr/>
        <p:txBody>
          <a:bodyPr/>
          <a:lstStyle/>
          <a:p>
            <a:fld id="{510911A0-C5F0-43E2-B8B9-69B59C37817A}" type="slidenum">
              <a:rPr lang="en-IE" smtClean="0"/>
              <a:t>‹#›</a:t>
            </a:fld>
            <a:endParaRPr lang="en-IE"/>
          </a:p>
        </p:txBody>
      </p:sp>
    </p:spTree>
    <p:extLst>
      <p:ext uri="{BB962C8B-B14F-4D97-AF65-F5344CB8AC3E}">
        <p14:creationId xmlns:p14="http://schemas.microsoft.com/office/powerpoint/2010/main" val="32302806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n-US"/>
              <a:t>Click to edit Master title style</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00A4D5B-2B97-43CF-A563-5A3FC9FE221A}" type="datetime1">
              <a:rPr lang="en-IE" smtClean="0"/>
              <a:t>24/05/2016</a:t>
            </a:fld>
            <a:endParaRPr lang="en-IE"/>
          </a:p>
        </p:txBody>
      </p:sp>
      <p:sp>
        <p:nvSpPr>
          <p:cNvPr id="6" name="Footer Placeholder 5"/>
          <p:cNvSpPr>
            <a:spLocks noGrp="1"/>
          </p:cNvSpPr>
          <p:nvPr>
            <p:ph type="ftr" sz="quarter" idx="11"/>
          </p:nvPr>
        </p:nvSpPr>
        <p:spPr/>
        <p:txBody>
          <a:bodyPr/>
          <a:lstStyle/>
          <a:p>
            <a:r>
              <a:rPr lang="en-IE"/>
              <a:t>MOUREEN KELLY</a:t>
            </a:r>
          </a:p>
        </p:txBody>
      </p:sp>
      <p:sp>
        <p:nvSpPr>
          <p:cNvPr id="7" name="Slide Number Placeholder 6"/>
          <p:cNvSpPr>
            <a:spLocks noGrp="1"/>
          </p:cNvSpPr>
          <p:nvPr>
            <p:ph type="sldNum" sz="quarter" idx="12"/>
          </p:nvPr>
        </p:nvSpPr>
        <p:spPr/>
        <p:txBody>
          <a:bodyPr/>
          <a:lstStyle/>
          <a:p>
            <a:fld id="{510911A0-C5F0-43E2-B8B9-69B59C37817A}" type="slidenum">
              <a:rPr lang="en-IE" smtClean="0"/>
              <a:t>‹#›</a:t>
            </a:fld>
            <a:endParaRPr lang="en-IE"/>
          </a:p>
        </p:txBody>
      </p:sp>
    </p:spTree>
    <p:extLst>
      <p:ext uri="{BB962C8B-B14F-4D97-AF65-F5344CB8AC3E}">
        <p14:creationId xmlns:p14="http://schemas.microsoft.com/office/powerpoint/2010/main" val="9437453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697C218-5883-4D73-81C6-654EB6FC9AF3}" type="datetime1">
              <a:rPr lang="en-IE" smtClean="0"/>
              <a:t>24/05/2016</a:t>
            </a:fld>
            <a:endParaRPr lang="en-IE"/>
          </a:p>
        </p:txBody>
      </p:sp>
      <p:sp>
        <p:nvSpPr>
          <p:cNvPr id="6" name="Footer Placeholder 5"/>
          <p:cNvSpPr>
            <a:spLocks noGrp="1"/>
          </p:cNvSpPr>
          <p:nvPr>
            <p:ph type="ftr" sz="quarter" idx="11"/>
          </p:nvPr>
        </p:nvSpPr>
        <p:spPr/>
        <p:txBody>
          <a:bodyPr/>
          <a:lstStyle/>
          <a:p>
            <a:r>
              <a:rPr lang="en-IE"/>
              <a:t>MOUREEN KELLY</a:t>
            </a:r>
          </a:p>
        </p:txBody>
      </p:sp>
      <p:sp>
        <p:nvSpPr>
          <p:cNvPr id="7" name="Slide Number Placeholder 6"/>
          <p:cNvSpPr>
            <a:spLocks noGrp="1"/>
          </p:cNvSpPr>
          <p:nvPr>
            <p:ph type="sldNum" sz="quarter" idx="12"/>
          </p:nvPr>
        </p:nvSpPr>
        <p:spPr/>
        <p:txBody>
          <a:bodyPr/>
          <a:lstStyle/>
          <a:p>
            <a:fld id="{510911A0-C5F0-43E2-B8B9-69B59C37817A}" type="slidenum">
              <a:rPr lang="en-IE" smtClean="0"/>
              <a:t>‹#›</a:t>
            </a:fld>
            <a:endParaRPr lang="en-IE"/>
          </a:p>
        </p:txBody>
      </p:sp>
    </p:spTree>
    <p:extLst>
      <p:ext uri="{BB962C8B-B14F-4D97-AF65-F5344CB8AC3E}">
        <p14:creationId xmlns:p14="http://schemas.microsoft.com/office/powerpoint/2010/main" val="26471583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0214EB18-C776-4669-B32E-DF4724C81664}" type="datetime1">
              <a:rPr lang="en-IE" smtClean="0"/>
              <a:t>24/05/2016</a:t>
            </a:fld>
            <a:endParaRPr lang="en-IE"/>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r>
              <a:rPr lang="en-IE"/>
              <a:t>MOUREEN KELLY</a:t>
            </a:r>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510911A0-C5F0-43E2-B8B9-69B59C37817A}" type="slidenum">
              <a:rPr lang="en-IE" smtClean="0"/>
              <a:t>‹#›</a:t>
            </a:fld>
            <a:endParaRPr lang="en-IE"/>
          </a:p>
        </p:txBody>
      </p:sp>
    </p:spTree>
    <p:extLst>
      <p:ext uri="{BB962C8B-B14F-4D97-AF65-F5344CB8AC3E}">
        <p14:creationId xmlns:p14="http://schemas.microsoft.com/office/powerpoint/2010/main" val="1790923248"/>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 id="2147483780" r:id="rId12"/>
    <p:sldLayoutId id="2147483781" r:id="rId13"/>
    <p:sldLayoutId id="2147483782" r:id="rId14"/>
    <p:sldLayoutId id="2147483783" r:id="rId15"/>
    <p:sldLayoutId id="2147483784" r:id="rId16"/>
    <p:sldLayoutId id="2147483785" r:id="rId17"/>
  </p:sldLayoutIdLst>
  <p:hf sldNum="0" hdr="0"/>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control" Target="../activeX/activeX1.xml"/><Relationship Id="rId1" Type="http://schemas.openxmlformats.org/officeDocument/2006/relationships/vmlDrawing" Target="../drawings/vmlDrawing1.vml"/><Relationship Id="rId4" Type="http://schemas.openxmlformats.org/officeDocument/2006/relationships/image" Target="../media/image18.wmf"/></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control" Target="../activeX/activeX2.xml"/><Relationship Id="rId1" Type="http://schemas.openxmlformats.org/officeDocument/2006/relationships/vmlDrawing" Target="../drawings/vmlDrawing2.vml"/><Relationship Id="rId4" Type="http://schemas.openxmlformats.org/officeDocument/2006/relationships/image" Target="../media/image20.wmf"/></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www.slideshare.net/dvdsalesmarketing/retail-sales-training" TargetMode="External"/><Relationship Id="rId2" Type="http://schemas.openxmlformats.org/officeDocument/2006/relationships/hyperlink" Target="http://www.tutor2u.net/assets/retailcafe/induction/matchingcards.pdf" TargetMode="External"/><Relationship Id="rId1" Type="http://schemas.openxmlformats.org/officeDocument/2006/relationships/slideLayout" Target="../slideLayouts/slideLayout2.xml"/><Relationship Id="rId5" Type="http://schemas.openxmlformats.org/officeDocument/2006/relationships/hyperlink" Target="http://www.mowe.org.uk/docs/cs/Approach_customer.pdf" TargetMode="External"/><Relationship Id="rId4" Type="http://schemas.openxmlformats.org/officeDocument/2006/relationships/hyperlink" Target="http://www.investopedia.com/terms/a/add-on-sales.asp"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61707" y="1295400"/>
            <a:ext cx="9068586" cy="2590800"/>
          </a:xfrm>
        </p:spPr>
        <p:txBody>
          <a:bodyPr>
            <a:normAutofit fontScale="90000"/>
          </a:bodyPr>
          <a:lstStyle/>
          <a:p>
            <a:r>
              <a:rPr lang="en-IE" sz="6600" b="1" dirty="0"/>
              <a:t>UNIT 2:</a:t>
            </a:r>
            <a:br>
              <a:rPr lang="en-IE" sz="6600" b="1" dirty="0"/>
            </a:br>
            <a:r>
              <a:rPr lang="en-IE" sz="6600" b="1" dirty="0"/>
              <a:t>RETEAIL TERMINOLOGY &amp; PRACTICES</a:t>
            </a:r>
          </a:p>
        </p:txBody>
      </p:sp>
      <p:sp>
        <p:nvSpPr>
          <p:cNvPr id="3" name="Subtitle 2"/>
          <p:cNvSpPr>
            <a:spLocks noGrp="1"/>
          </p:cNvSpPr>
          <p:nvPr>
            <p:ph type="subTitle" idx="1"/>
          </p:nvPr>
        </p:nvSpPr>
        <p:spPr/>
        <p:txBody>
          <a:bodyPr>
            <a:noAutofit/>
          </a:bodyPr>
          <a:lstStyle/>
          <a:p>
            <a:pPr algn="l"/>
            <a:r>
              <a:rPr lang="en-IE" sz="2400" dirty="0"/>
              <a:t>RETAIL SKILLS 4N1183</a:t>
            </a:r>
          </a:p>
          <a:p>
            <a:pPr algn="just"/>
            <a:r>
              <a:rPr lang="en-IE" sz="2400" dirty="0"/>
              <a:t>RTS 2: Explain key terminology and practices utilised in retail selling to include related sales, up selling, after sales service, customer service and unique selling points. </a:t>
            </a:r>
          </a:p>
        </p:txBody>
      </p:sp>
      <p:sp>
        <p:nvSpPr>
          <p:cNvPr id="4" name="Date Placeholder 3"/>
          <p:cNvSpPr>
            <a:spLocks noGrp="1"/>
          </p:cNvSpPr>
          <p:nvPr>
            <p:ph type="dt" sz="half" idx="10"/>
          </p:nvPr>
        </p:nvSpPr>
        <p:spPr/>
        <p:txBody>
          <a:bodyPr/>
          <a:lstStyle/>
          <a:p>
            <a:fld id="{9077801E-AB4F-4666-B970-AE698675CDD3}" type="datetime1">
              <a:rPr lang="en-IE" smtClean="0"/>
              <a:t>24/05/2016</a:t>
            </a:fld>
            <a:endParaRPr lang="en-IE"/>
          </a:p>
        </p:txBody>
      </p:sp>
      <p:sp>
        <p:nvSpPr>
          <p:cNvPr id="5" name="Footer Placeholder 4"/>
          <p:cNvSpPr>
            <a:spLocks noGrp="1"/>
          </p:cNvSpPr>
          <p:nvPr>
            <p:ph type="ftr" sz="quarter" idx="11"/>
          </p:nvPr>
        </p:nvSpPr>
        <p:spPr/>
        <p:txBody>
          <a:bodyPr/>
          <a:lstStyle/>
          <a:p>
            <a:r>
              <a:rPr lang="en-IE"/>
              <a:t>MOUREEN KELLY</a:t>
            </a:r>
          </a:p>
        </p:txBody>
      </p:sp>
    </p:spTree>
    <p:extLst>
      <p:ext uri="{BB962C8B-B14F-4D97-AF65-F5344CB8AC3E}">
        <p14:creationId xmlns:p14="http://schemas.microsoft.com/office/powerpoint/2010/main" val="9648708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4" y="164207"/>
            <a:ext cx="10364451" cy="1093093"/>
          </a:xfrm>
        </p:spPr>
        <p:txBody>
          <a:bodyPr/>
          <a:lstStyle/>
          <a:p>
            <a:r>
              <a:rPr lang="en-IE" dirty="0"/>
              <a:t>5. Closing the sale</a:t>
            </a:r>
          </a:p>
        </p:txBody>
      </p:sp>
      <p:sp>
        <p:nvSpPr>
          <p:cNvPr id="3" name="Content Placeholder 2"/>
          <p:cNvSpPr>
            <a:spLocks noGrp="1"/>
          </p:cNvSpPr>
          <p:nvPr>
            <p:ph sz="quarter" idx="13"/>
          </p:nvPr>
        </p:nvSpPr>
        <p:spPr>
          <a:xfrm>
            <a:off x="913774" y="1002082"/>
            <a:ext cx="8393064" cy="5614618"/>
          </a:xfrm>
        </p:spPr>
        <p:txBody>
          <a:bodyPr>
            <a:normAutofit fontScale="85000" lnSpcReduction="20000"/>
          </a:bodyPr>
          <a:lstStyle/>
          <a:p>
            <a:pPr marL="0" indent="0" algn="just">
              <a:buNone/>
              <a:defRPr/>
            </a:pPr>
            <a:r>
              <a:rPr lang="en-US" b="1" u="sng" dirty="0"/>
              <a:t>the aim of opening any sale is to close it</a:t>
            </a:r>
            <a:r>
              <a:rPr lang="en-US" dirty="0"/>
              <a:t>. All the efforts being made during the sale, right from the greeting to the actual sale would go waste if the sales person messes up at the closing stage. </a:t>
            </a:r>
          </a:p>
          <a:p>
            <a:pPr>
              <a:defRPr/>
            </a:pPr>
            <a:r>
              <a:rPr lang="en-US" dirty="0"/>
              <a:t>Some examples of sales closing techniques  - </a:t>
            </a:r>
          </a:p>
          <a:p>
            <a:pPr lvl="1">
              <a:defRPr/>
            </a:pPr>
            <a:r>
              <a:rPr lang="en-US" u="sng" dirty="0"/>
              <a:t>The direct close</a:t>
            </a:r>
            <a:r>
              <a:rPr lang="en-US" dirty="0"/>
              <a:t>: </a:t>
            </a:r>
            <a:r>
              <a:rPr lang="en-US" i="1" dirty="0"/>
              <a:t>when the customer is asked directly about his buying decision. Like,</a:t>
            </a:r>
          </a:p>
          <a:p>
            <a:pPr lvl="2">
              <a:defRPr/>
            </a:pPr>
            <a:r>
              <a:rPr lang="en-US" sz="1800" dirty="0"/>
              <a:t>“Shall I pack this up, sir?”</a:t>
            </a:r>
          </a:p>
          <a:p>
            <a:pPr lvl="2">
              <a:defRPr/>
            </a:pPr>
            <a:r>
              <a:rPr lang="en-US" sz="1800" dirty="0"/>
              <a:t>“Would you like to buy this kurta?”</a:t>
            </a:r>
          </a:p>
          <a:p>
            <a:pPr lvl="2">
              <a:defRPr/>
            </a:pPr>
            <a:r>
              <a:rPr lang="en-US" sz="1800" dirty="0"/>
              <a:t>“Shall I make the bill?”</a:t>
            </a:r>
          </a:p>
          <a:p>
            <a:pPr lvl="2">
              <a:buNone/>
              <a:defRPr/>
            </a:pPr>
            <a:endParaRPr lang="en-US" sz="1800" dirty="0"/>
          </a:p>
          <a:p>
            <a:pPr lvl="1">
              <a:defRPr/>
            </a:pPr>
            <a:r>
              <a:rPr lang="en-US" u="sng" dirty="0"/>
              <a:t>The assumption close</a:t>
            </a:r>
            <a:r>
              <a:rPr lang="en-US" dirty="0"/>
              <a:t>: </a:t>
            </a:r>
            <a:r>
              <a:rPr lang="en-US" i="1" dirty="0"/>
              <a:t>when the customers body language indicates that he has already made the purchase decision. Example, “how do you wish to pay for this?”</a:t>
            </a:r>
          </a:p>
          <a:p>
            <a:pPr lvl="1">
              <a:defRPr/>
            </a:pPr>
            <a:endParaRPr lang="en-US" dirty="0"/>
          </a:p>
          <a:p>
            <a:pPr lvl="1">
              <a:defRPr/>
            </a:pPr>
            <a:r>
              <a:rPr lang="en-US" u="sng" dirty="0"/>
              <a:t>The limited choice close</a:t>
            </a:r>
            <a:r>
              <a:rPr lang="en-US" dirty="0"/>
              <a:t>:</a:t>
            </a:r>
            <a:r>
              <a:rPr lang="en-US" i="1" dirty="0"/>
              <a:t> giving the customer a limited positive choice to make the buying decision easier, more so when the customer is not able to make up his mind. Like, “which will it be, sir, the suede or the leather jacket?”</a:t>
            </a:r>
          </a:p>
          <a:p>
            <a:pPr lvl="1">
              <a:defRPr/>
            </a:pPr>
            <a:r>
              <a:rPr lang="en-US" u="sng" dirty="0"/>
              <a:t>The suggestion close</a:t>
            </a:r>
            <a:r>
              <a:rPr lang="en-US" dirty="0"/>
              <a:t>: </a:t>
            </a:r>
            <a:r>
              <a:rPr lang="en-US" i="1" dirty="0"/>
              <a:t>when the buyer requires a gentle push towards the final purchase decision. For instance, “may I suggest that you go for the black trouser since it can be worn with just about every color”.</a:t>
            </a:r>
          </a:p>
          <a:p>
            <a:pPr lvl="1">
              <a:defRPr/>
            </a:pPr>
            <a:endParaRPr lang="en-US" i="1" dirty="0"/>
          </a:p>
          <a:p>
            <a:pPr lvl="1">
              <a:buNone/>
              <a:defRPr/>
            </a:pPr>
            <a:endParaRPr lang="en-US" dirty="0"/>
          </a:p>
          <a:p>
            <a:pPr marL="0" indent="0" algn="just">
              <a:buNone/>
              <a:defRPr/>
            </a:pPr>
            <a:endParaRPr lang="en-US" dirty="0"/>
          </a:p>
        </p:txBody>
      </p:sp>
      <p:pic>
        <p:nvPicPr>
          <p:cNvPr id="4" name="Picture 3"/>
          <p:cNvPicPr>
            <a:picLocks noChangeAspect="1"/>
          </p:cNvPicPr>
          <p:nvPr/>
        </p:nvPicPr>
        <p:blipFill>
          <a:blip r:embed="rId2"/>
          <a:stretch>
            <a:fillRect/>
          </a:stretch>
        </p:blipFill>
        <p:spPr>
          <a:xfrm>
            <a:off x="9089197" y="1568077"/>
            <a:ext cx="2434747" cy="2422573"/>
          </a:xfrm>
          <a:prstGeom prst="rect">
            <a:avLst/>
          </a:prstGeom>
        </p:spPr>
      </p:pic>
      <p:sp>
        <p:nvSpPr>
          <p:cNvPr id="5" name="Date Placeholder 4"/>
          <p:cNvSpPr>
            <a:spLocks noGrp="1"/>
          </p:cNvSpPr>
          <p:nvPr>
            <p:ph type="dt" sz="half" idx="10"/>
          </p:nvPr>
        </p:nvSpPr>
        <p:spPr/>
        <p:txBody>
          <a:bodyPr/>
          <a:lstStyle/>
          <a:p>
            <a:fld id="{510C82C4-424F-4D8C-BC7C-774BF6BBF6A0}" type="datetime1">
              <a:rPr lang="en-IE" smtClean="0"/>
              <a:t>24/05/2016</a:t>
            </a:fld>
            <a:endParaRPr lang="en-IE"/>
          </a:p>
        </p:txBody>
      </p:sp>
      <p:sp>
        <p:nvSpPr>
          <p:cNvPr id="6" name="Footer Placeholder 5"/>
          <p:cNvSpPr>
            <a:spLocks noGrp="1"/>
          </p:cNvSpPr>
          <p:nvPr>
            <p:ph type="ftr" sz="quarter" idx="11"/>
          </p:nvPr>
        </p:nvSpPr>
        <p:spPr/>
        <p:txBody>
          <a:bodyPr/>
          <a:lstStyle/>
          <a:p>
            <a:r>
              <a:rPr lang="en-IE"/>
              <a:t>MOUREEN KELLY</a:t>
            </a:r>
          </a:p>
        </p:txBody>
      </p:sp>
    </p:spTree>
    <p:extLst>
      <p:ext uri="{BB962C8B-B14F-4D97-AF65-F5344CB8AC3E}">
        <p14:creationId xmlns:p14="http://schemas.microsoft.com/office/powerpoint/2010/main" val="13201520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4" y="174017"/>
            <a:ext cx="10364451" cy="1596177"/>
          </a:xfrm>
        </p:spPr>
        <p:txBody>
          <a:bodyPr/>
          <a:lstStyle/>
          <a:p>
            <a:r>
              <a:rPr lang="en-IE" dirty="0"/>
              <a:t>6. Add on sales</a:t>
            </a:r>
          </a:p>
        </p:txBody>
      </p:sp>
      <p:sp>
        <p:nvSpPr>
          <p:cNvPr id="3" name="Content Placeholder 2"/>
          <p:cNvSpPr>
            <a:spLocks noGrp="1"/>
          </p:cNvSpPr>
          <p:nvPr>
            <p:ph sz="quarter" idx="13"/>
          </p:nvPr>
        </p:nvSpPr>
        <p:spPr>
          <a:xfrm>
            <a:off x="913774" y="1358900"/>
            <a:ext cx="10363826" cy="5317473"/>
          </a:xfrm>
        </p:spPr>
        <p:txBody>
          <a:bodyPr>
            <a:normAutofit fontScale="92500" lnSpcReduction="10000"/>
          </a:bodyPr>
          <a:lstStyle/>
          <a:p>
            <a:pPr marL="0" indent="0">
              <a:buNone/>
            </a:pPr>
            <a:r>
              <a:rPr lang="en-IE" dirty="0"/>
              <a:t>A sale of additional goods or services to a buyer. An add-on sale is generally suggested by the salesperson once the buyer has made a firm decision to buy the core product or service.</a:t>
            </a:r>
          </a:p>
          <a:p>
            <a:pPr marL="0" indent="0">
              <a:buNone/>
            </a:pPr>
            <a:endParaRPr lang="en-IE" dirty="0"/>
          </a:p>
          <a:p>
            <a:pPr marL="0" indent="0">
              <a:buNone/>
            </a:pPr>
            <a:endParaRPr lang="en-IE" dirty="0"/>
          </a:p>
          <a:p>
            <a:pPr marL="0" indent="0">
              <a:buNone/>
            </a:pPr>
            <a:endParaRPr lang="en-IE" dirty="0"/>
          </a:p>
          <a:p>
            <a:pPr marL="0" indent="0">
              <a:buNone/>
            </a:pPr>
            <a:endParaRPr lang="en-IE" dirty="0"/>
          </a:p>
          <a:p>
            <a:pPr marL="0" indent="0">
              <a:buNone/>
            </a:pPr>
            <a:endParaRPr lang="en-IE" dirty="0"/>
          </a:p>
          <a:p>
            <a:pPr marL="0" indent="0">
              <a:buNone/>
            </a:pPr>
            <a:endParaRPr lang="en-IE" dirty="0"/>
          </a:p>
          <a:p>
            <a:pPr marL="0" indent="0">
              <a:buNone/>
            </a:pPr>
            <a:r>
              <a:rPr lang="en-IE" dirty="0"/>
              <a:t>Q: where would you hear this add-on sales phrase? </a:t>
            </a:r>
          </a:p>
          <a:p>
            <a:pPr marL="0" indent="0">
              <a:buNone/>
            </a:pPr>
            <a:r>
              <a:rPr lang="en-IE" dirty="0"/>
              <a:t>Q: can you think of any places you visit where they practice add-on sales?</a:t>
            </a:r>
            <a:br>
              <a:rPr lang="en-IE" dirty="0"/>
            </a:br>
            <a:r>
              <a:rPr lang="en-IE" dirty="0"/>
              <a:t/>
            </a:r>
            <a:br>
              <a:rPr lang="en-IE" dirty="0"/>
            </a:br>
            <a:endParaRPr lang="en-IE" dirty="0"/>
          </a:p>
        </p:txBody>
      </p:sp>
      <p:pic>
        <p:nvPicPr>
          <p:cNvPr id="4" name="Picture 3"/>
          <p:cNvPicPr>
            <a:picLocks noChangeAspect="1"/>
          </p:cNvPicPr>
          <p:nvPr/>
        </p:nvPicPr>
        <p:blipFill>
          <a:blip r:embed="rId2"/>
          <a:stretch>
            <a:fillRect/>
          </a:stretch>
        </p:blipFill>
        <p:spPr>
          <a:xfrm>
            <a:off x="4429255" y="2004163"/>
            <a:ext cx="2821151" cy="2821151"/>
          </a:xfrm>
          <a:prstGeom prst="rect">
            <a:avLst/>
          </a:prstGeom>
        </p:spPr>
      </p:pic>
      <p:sp>
        <p:nvSpPr>
          <p:cNvPr id="5" name="Date Placeholder 4"/>
          <p:cNvSpPr>
            <a:spLocks noGrp="1"/>
          </p:cNvSpPr>
          <p:nvPr>
            <p:ph type="dt" sz="half" idx="10"/>
          </p:nvPr>
        </p:nvSpPr>
        <p:spPr/>
        <p:txBody>
          <a:bodyPr/>
          <a:lstStyle/>
          <a:p>
            <a:fld id="{39F182F6-069B-4591-A9DB-16CBB5D0DB48}" type="datetime1">
              <a:rPr lang="en-IE" smtClean="0"/>
              <a:t>24/05/2016</a:t>
            </a:fld>
            <a:endParaRPr lang="en-IE"/>
          </a:p>
        </p:txBody>
      </p:sp>
      <p:sp>
        <p:nvSpPr>
          <p:cNvPr id="6" name="Footer Placeholder 5"/>
          <p:cNvSpPr>
            <a:spLocks noGrp="1"/>
          </p:cNvSpPr>
          <p:nvPr>
            <p:ph type="ftr" sz="quarter" idx="11"/>
          </p:nvPr>
        </p:nvSpPr>
        <p:spPr/>
        <p:txBody>
          <a:bodyPr/>
          <a:lstStyle/>
          <a:p>
            <a:r>
              <a:rPr lang="en-IE"/>
              <a:t>MOUREEN KELLY</a:t>
            </a:r>
          </a:p>
        </p:txBody>
      </p:sp>
    </p:spTree>
    <p:extLst>
      <p:ext uri="{BB962C8B-B14F-4D97-AF65-F5344CB8AC3E}">
        <p14:creationId xmlns:p14="http://schemas.microsoft.com/office/powerpoint/2010/main" val="37970506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4" y="224817"/>
            <a:ext cx="10364451" cy="1596177"/>
          </a:xfrm>
        </p:spPr>
        <p:txBody>
          <a:bodyPr/>
          <a:lstStyle/>
          <a:p>
            <a:r>
              <a:rPr lang="en-IE" dirty="0"/>
              <a:t>7. Upselling</a:t>
            </a:r>
          </a:p>
        </p:txBody>
      </p:sp>
      <p:sp>
        <p:nvSpPr>
          <p:cNvPr id="3" name="Content Placeholder 2"/>
          <p:cNvSpPr>
            <a:spLocks noGrp="1"/>
          </p:cNvSpPr>
          <p:nvPr>
            <p:ph sz="quarter" idx="13"/>
          </p:nvPr>
        </p:nvSpPr>
        <p:spPr>
          <a:xfrm>
            <a:off x="913774" y="1422400"/>
            <a:ext cx="10363826" cy="4368799"/>
          </a:xfrm>
        </p:spPr>
        <p:txBody>
          <a:bodyPr/>
          <a:lstStyle/>
          <a:p>
            <a:pPr marL="0" indent="0" algn="just">
              <a:buNone/>
            </a:pPr>
            <a:r>
              <a:rPr lang="en-IE" dirty="0"/>
              <a:t>Similar to add-on sales, </a:t>
            </a:r>
            <a:r>
              <a:rPr lang="en-IE" b="1" dirty="0"/>
              <a:t>Upselling</a:t>
            </a:r>
            <a:r>
              <a:rPr lang="en-IE" dirty="0"/>
              <a:t> (sometimes "</a:t>
            </a:r>
            <a:r>
              <a:rPr lang="en-IE" b="1" dirty="0"/>
              <a:t>up</a:t>
            </a:r>
            <a:r>
              <a:rPr lang="en-IE" dirty="0"/>
              <a:t>-</a:t>
            </a:r>
            <a:r>
              <a:rPr lang="en-IE" b="1" dirty="0"/>
              <a:t>selling</a:t>
            </a:r>
            <a:r>
              <a:rPr lang="en-IE" dirty="0"/>
              <a:t>") is a sales technique whereby a seller induces the customer to purchase more expensive items, upgrades, or other add-ons in an attempt to make a more profitable sale.</a:t>
            </a:r>
          </a:p>
          <a:p>
            <a:pPr marL="0" indent="0" algn="just">
              <a:buNone/>
            </a:pPr>
            <a:r>
              <a:rPr lang="en-IE" dirty="0"/>
              <a:t>Example:</a:t>
            </a:r>
          </a:p>
          <a:p>
            <a:pPr marL="0" indent="0" algn="just">
              <a:buNone/>
            </a:pPr>
            <a:endParaRPr lang="en-IE" dirty="0"/>
          </a:p>
        </p:txBody>
      </p:sp>
      <p:pic>
        <p:nvPicPr>
          <p:cNvPr id="5" name="Picture 4"/>
          <p:cNvPicPr>
            <a:picLocks noChangeAspect="1"/>
          </p:cNvPicPr>
          <p:nvPr/>
        </p:nvPicPr>
        <p:blipFill>
          <a:blip r:embed="rId2"/>
          <a:stretch>
            <a:fillRect/>
          </a:stretch>
        </p:blipFill>
        <p:spPr>
          <a:xfrm>
            <a:off x="2285687" y="3018577"/>
            <a:ext cx="7620000" cy="2981325"/>
          </a:xfrm>
          <a:prstGeom prst="rect">
            <a:avLst/>
          </a:prstGeom>
        </p:spPr>
      </p:pic>
      <p:sp>
        <p:nvSpPr>
          <p:cNvPr id="4" name="Date Placeholder 3"/>
          <p:cNvSpPr>
            <a:spLocks noGrp="1"/>
          </p:cNvSpPr>
          <p:nvPr>
            <p:ph type="dt" sz="half" idx="10"/>
          </p:nvPr>
        </p:nvSpPr>
        <p:spPr/>
        <p:txBody>
          <a:bodyPr/>
          <a:lstStyle/>
          <a:p>
            <a:fld id="{D24113C2-2CAF-4CA5-87F7-B8FDCD0C7EA1}" type="datetime1">
              <a:rPr lang="en-IE" smtClean="0"/>
              <a:t>24/05/2016</a:t>
            </a:fld>
            <a:endParaRPr lang="en-IE"/>
          </a:p>
        </p:txBody>
      </p:sp>
      <p:sp>
        <p:nvSpPr>
          <p:cNvPr id="6" name="Footer Placeholder 5"/>
          <p:cNvSpPr>
            <a:spLocks noGrp="1"/>
          </p:cNvSpPr>
          <p:nvPr>
            <p:ph type="ftr" sz="quarter" idx="11"/>
          </p:nvPr>
        </p:nvSpPr>
        <p:spPr/>
        <p:txBody>
          <a:bodyPr/>
          <a:lstStyle/>
          <a:p>
            <a:r>
              <a:rPr lang="en-IE"/>
              <a:t>MOUREEN KELLY</a:t>
            </a:r>
          </a:p>
        </p:txBody>
      </p:sp>
    </p:spTree>
    <p:extLst>
      <p:ext uri="{BB962C8B-B14F-4D97-AF65-F5344CB8AC3E}">
        <p14:creationId xmlns:p14="http://schemas.microsoft.com/office/powerpoint/2010/main" val="29191309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4" y="0"/>
            <a:ext cx="10364451" cy="1596177"/>
          </a:xfrm>
        </p:spPr>
        <p:txBody>
          <a:bodyPr>
            <a:normAutofit/>
          </a:bodyPr>
          <a:lstStyle/>
          <a:p>
            <a:r>
              <a:rPr lang="en-IE" sz="5400" b="1" dirty="0"/>
              <a:t>CUSTOMER SERVICE</a:t>
            </a:r>
          </a:p>
        </p:txBody>
      </p:sp>
      <p:sp>
        <p:nvSpPr>
          <p:cNvPr id="3" name="Content Placeholder 2"/>
          <p:cNvSpPr>
            <a:spLocks noGrp="1"/>
          </p:cNvSpPr>
          <p:nvPr>
            <p:ph sz="quarter" idx="13"/>
          </p:nvPr>
        </p:nvSpPr>
        <p:spPr>
          <a:xfrm>
            <a:off x="237368" y="1192235"/>
            <a:ext cx="10363826" cy="4711699"/>
          </a:xfrm>
        </p:spPr>
        <p:txBody>
          <a:bodyPr/>
          <a:lstStyle/>
          <a:p>
            <a:pPr marL="0" indent="0">
              <a:buNone/>
            </a:pPr>
            <a:r>
              <a:rPr lang="en-IE" sz="2400" dirty="0"/>
              <a:t>Q: What do you think is meant by ‘customer service?’</a:t>
            </a:r>
          </a:p>
          <a:p>
            <a:pPr marL="0" indent="0">
              <a:buNone/>
            </a:pPr>
            <a:r>
              <a:rPr lang="en-IE" sz="2400" b="1" dirty="0"/>
              <a:t>Customer service: </a:t>
            </a:r>
          </a:p>
          <a:p>
            <a:pPr marL="0" indent="0">
              <a:buNone/>
            </a:pPr>
            <a:r>
              <a:rPr lang="en-IE" sz="2400" dirty="0"/>
              <a:t>the assistance and advice provided by a company to those people who buy or use its products or services</a:t>
            </a:r>
          </a:p>
          <a:p>
            <a:pPr marL="0" indent="0" algn="just">
              <a:buNone/>
            </a:pPr>
            <a:endParaRPr lang="en-IE" sz="2400" dirty="0"/>
          </a:p>
          <a:p>
            <a:pPr marL="0" indent="0" algn="just">
              <a:buNone/>
            </a:pPr>
            <a:r>
              <a:rPr lang="en-IE" sz="2400" dirty="0"/>
              <a:t>No matter the size of your business, excellent </a:t>
            </a:r>
            <a:r>
              <a:rPr lang="en-IE" sz="2400" b="1" dirty="0"/>
              <a:t>customer service</a:t>
            </a:r>
            <a:r>
              <a:rPr lang="en-IE" sz="2400" dirty="0"/>
              <a:t> needs be at the heart of your business model if you wish to be successful. It is </a:t>
            </a:r>
            <a:r>
              <a:rPr lang="en-IE" sz="2400" b="1" dirty="0"/>
              <a:t>important</a:t>
            </a:r>
            <a:r>
              <a:rPr lang="en-IE" sz="2400" dirty="0"/>
              <a:t> to provide good </a:t>
            </a:r>
            <a:r>
              <a:rPr lang="en-IE" sz="2400" b="1" dirty="0"/>
              <a:t>customer service</a:t>
            </a:r>
            <a:r>
              <a:rPr lang="en-IE" sz="2400" dirty="0"/>
              <a:t> to all types of </a:t>
            </a:r>
            <a:r>
              <a:rPr lang="en-IE" sz="2400" b="1" dirty="0"/>
              <a:t>customers</a:t>
            </a:r>
            <a:r>
              <a:rPr lang="en-IE" sz="2400" dirty="0"/>
              <a:t>, including potential, new and existing </a:t>
            </a:r>
            <a:r>
              <a:rPr lang="en-IE" sz="2400" b="1" dirty="0"/>
              <a:t>customers</a:t>
            </a:r>
            <a:r>
              <a:rPr lang="en-IE" sz="2400" dirty="0"/>
              <a:t>.</a:t>
            </a:r>
          </a:p>
          <a:p>
            <a:pPr marL="0" indent="0">
              <a:buNone/>
            </a:pPr>
            <a:endParaRPr lang="en-IE" dirty="0"/>
          </a:p>
        </p:txBody>
      </p:sp>
      <p:pic>
        <p:nvPicPr>
          <p:cNvPr id="4" name="Picture 3"/>
          <p:cNvPicPr>
            <a:picLocks noChangeAspect="1"/>
          </p:cNvPicPr>
          <p:nvPr/>
        </p:nvPicPr>
        <p:blipFill>
          <a:blip r:embed="rId2"/>
          <a:stretch>
            <a:fillRect/>
          </a:stretch>
        </p:blipFill>
        <p:spPr>
          <a:xfrm>
            <a:off x="9895953" y="1192235"/>
            <a:ext cx="1619250" cy="2543175"/>
          </a:xfrm>
          <a:prstGeom prst="rect">
            <a:avLst/>
          </a:prstGeom>
        </p:spPr>
      </p:pic>
      <p:sp>
        <p:nvSpPr>
          <p:cNvPr id="5" name="Date Placeholder 4"/>
          <p:cNvSpPr>
            <a:spLocks noGrp="1"/>
          </p:cNvSpPr>
          <p:nvPr>
            <p:ph type="dt" sz="half" idx="10"/>
          </p:nvPr>
        </p:nvSpPr>
        <p:spPr/>
        <p:txBody>
          <a:bodyPr/>
          <a:lstStyle/>
          <a:p>
            <a:fld id="{240B06F2-5C58-4BC8-A57B-2E7D1D1EB21C}" type="datetime1">
              <a:rPr lang="en-IE" smtClean="0"/>
              <a:t>24/05/2016</a:t>
            </a:fld>
            <a:endParaRPr lang="en-IE"/>
          </a:p>
        </p:txBody>
      </p:sp>
      <p:sp>
        <p:nvSpPr>
          <p:cNvPr id="6" name="Footer Placeholder 5"/>
          <p:cNvSpPr>
            <a:spLocks noGrp="1"/>
          </p:cNvSpPr>
          <p:nvPr>
            <p:ph type="ftr" sz="quarter" idx="11"/>
          </p:nvPr>
        </p:nvSpPr>
        <p:spPr/>
        <p:txBody>
          <a:bodyPr/>
          <a:lstStyle/>
          <a:p>
            <a:r>
              <a:rPr lang="en-IE"/>
              <a:t>MOUREEN KELLY</a:t>
            </a:r>
          </a:p>
        </p:txBody>
      </p:sp>
    </p:spTree>
    <p:extLst>
      <p:ext uri="{BB962C8B-B14F-4D97-AF65-F5344CB8AC3E}">
        <p14:creationId xmlns:p14="http://schemas.microsoft.com/office/powerpoint/2010/main" val="944039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4" y="338203"/>
            <a:ext cx="10364451" cy="1312820"/>
          </a:xfrm>
        </p:spPr>
        <p:txBody>
          <a:bodyPr/>
          <a:lstStyle/>
          <a:p>
            <a:r>
              <a:rPr lang="en-IE" dirty="0"/>
              <a:t>Why is Customer Service important in retail?</a:t>
            </a:r>
          </a:p>
        </p:txBody>
      </p:sp>
      <p:sp>
        <p:nvSpPr>
          <p:cNvPr id="3" name="Content Placeholder 2"/>
          <p:cNvSpPr>
            <a:spLocks noGrp="1"/>
          </p:cNvSpPr>
          <p:nvPr>
            <p:ph sz="quarter" idx="13"/>
          </p:nvPr>
        </p:nvSpPr>
        <p:spPr>
          <a:xfrm>
            <a:off x="913774" y="1341851"/>
            <a:ext cx="10363826" cy="3848099"/>
          </a:xfrm>
        </p:spPr>
        <p:txBody>
          <a:bodyPr/>
          <a:lstStyle/>
          <a:p>
            <a:pPr marL="0" indent="0">
              <a:buNone/>
            </a:pPr>
            <a:r>
              <a:rPr lang="en-GB" dirty="0"/>
              <a:t>Julian Richer thinks that there are four main reasons why good customer service really makes a difference to a retail. </a:t>
            </a:r>
            <a:endParaRPr lang="en-IE" dirty="0"/>
          </a:p>
          <a:p>
            <a:pPr marL="457200" indent="-457200">
              <a:buAutoNum type="arabicPeriod"/>
            </a:pPr>
            <a:r>
              <a:rPr lang="en-GB" dirty="0"/>
              <a:t>Good customer service is the cheapest and by far the most important form of advertising</a:t>
            </a:r>
            <a:endParaRPr lang="en-IE" dirty="0"/>
          </a:p>
          <a:p>
            <a:pPr marL="457200" indent="-457200">
              <a:buAutoNum type="arabicPeriod"/>
            </a:pPr>
            <a:r>
              <a:rPr lang="en-GB" dirty="0"/>
              <a:t> Customer service is a differentiating factor – from the competition</a:t>
            </a:r>
            <a:endParaRPr lang="en-IE" dirty="0"/>
          </a:p>
          <a:p>
            <a:pPr marL="457200" indent="-457200">
              <a:buAutoNum type="arabicPeriod"/>
            </a:pPr>
            <a:r>
              <a:rPr lang="en-GB" dirty="0"/>
              <a:t>Good service makes customers return</a:t>
            </a:r>
            <a:endParaRPr lang="en-IE" dirty="0"/>
          </a:p>
          <a:p>
            <a:pPr marL="457200" indent="-457200">
              <a:buAutoNum type="arabicPeriod"/>
            </a:pPr>
            <a:r>
              <a:rPr lang="en-GB" dirty="0"/>
              <a:t> Good service prompts impulse buying</a:t>
            </a:r>
            <a:endParaRPr lang="en-IE" dirty="0"/>
          </a:p>
          <a:p>
            <a:endParaRPr lang="en-IE" dirty="0"/>
          </a:p>
        </p:txBody>
      </p:sp>
      <p:pic>
        <p:nvPicPr>
          <p:cNvPr id="4" name="Picture 3"/>
          <p:cNvPicPr>
            <a:picLocks noChangeAspect="1"/>
          </p:cNvPicPr>
          <p:nvPr/>
        </p:nvPicPr>
        <p:blipFill rotWithShape="1">
          <a:blip r:embed="rId2"/>
          <a:srcRect t="6930" b="12078"/>
          <a:stretch/>
        </p:blipFill>
        <p:spPr>
          <a:xfrm>
            <a:off x="7203901" y="3569918"/>
            <a:ext cx="2953939" cy="2392471"/>
          </a:xfrm>
          <a:prstGeom prst="rect">
            <a:avLst/>
          </a:prstGeom>
        </p:spPr>
      </p:pic>
      <p:sp>
        <p:nvSpPr>
          <p:cNvPr id="5" name="Date Placeholder 4"/>
          <p:cNvSpPr>
            <a:spLocks noGrp="1"/>
          </p:cNvSpPr>
          <p:nvPr>
            <p:ph type="dt" sz="half" idx="10"/>
          </p:nvPr>
        </p:nvSpPr>
        <p:spPr/>
        <p:txBody>
          <a:bodyPr/>
          <a:lstStyle/>
          <a:p>
            <a:fld id="{157644AA-1218-4106-AD3E-C4B73969C861}" type="datetime1">
              <a:rPr lang="en-IE" smtClean="0"/>
              <a:t>24/05/2016</a:t>
            </a:fld>
            <a:endParaRPr lang="en-IE"/>
          </a:p>
        </p:txBody>
      </p:sp>
      <p:sp>
        <p:nvSpPr>
          <p:cNvPr id="6" name="Footer Placeholder 5"/>
          <p:cNvSpPr>
            <a:spLocks noGrp="1"/>
          </p:cNvSpPr>
          <p:nvPr>
            <p:ph type="ftr" sz="quarter" idx="11"/>
          </p:nvPr>
        </p:nvSpPr>
        <p:spPr/>
        <p:txBody>
          <a:bodyPr/>
          <a:lstStyle/>
          <a:p>
            <a:r>
              <a:rPr lang="en-IE"/>
              <a:t>MOUREEN KELLY</a:t>
            </a:r>
          </a:p>
        </p:txBody>
      </p:sp>
    </p:spTree>
    <p:extLst>
      <p:ext uri="{BB962C8B-B14F-4D97-AF65-F5344CB8AC3E}">
        <p14:creationId xmlns:p14="http://schemas.microsoft.com/office/powerpoint/2010/main" val="33793180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4" y="156423"/>
            <a:ext cx="10364451" cy="948477"/>
          </a:xfrm>
        </p:spPr>
        <p:txBody>
          <a:bodyPr>
            <a:normAutofit/>
          </a:bodyPr>
          <a:lstStyle/>
          <a:p>
            <a:r>
              <a:rPr lang="en-IE" sz="4800" dirty="0"/>
              <a:t>ACTIVITY 2:</a:t>
            </a:r>
          </a:p>
        </p:txBody>
      </p:sp>
      <p:sp>
        <p:nvSpPr>
          <p:cNvPr id="3" name="Content Placeholder 2"/>
          <p:cNvSpPr>
            <a:spLocks noGrp="1"/>
          </p:cNvSpPr>
          <p:nvPr>
            <p:ph sz="quarter" idx="13"/>
          </p:nvPr>
        </p:nvSpPr>
        <p:spPr>
          <a:xfrm>
            <a:off x="913774" y="952500"/>
            <a:ext cx="10363826" cy="4838699"/>
          </a:xfrm>
        </p:spPr>
        <p:txBody>
          <a:bodyPr>
            <a:normAutofit/>
          </a:bodyPr>
          <a:lstStyle/>
          <a:p>
            <a:pPr marL="457200" indent="-457200">
              <a:buAutoNum type="arabicPeriod"/>
            </a:pPr>
            <a:r>
              <a:rPr lang="en-IE" sz="2400" dirty="0"/>
              <a:t>Complete the ‘describing customer service’ worksheet.</a:t>
            </a:r>
          </a:p>
          <a:p>
            <a:pPr marL="457200" indent="-457200">
              <a:buAutoNum type="arabicPeriod"/>
            </a:pPr>
            <a:r>
              <a:rPr lang="en-IE" sz="2400" dirty="0"/>
              <a:t>Complete the ‘Discussing customer service’ </a:t>
            </a:r>
          </a:p>
        </p:txBody>
      </p:sp>
      <p:pic>
        <p:nvPicPr>
          <p:cNvPr id="4" name="Picture 3"/>
          <p:cNvPicPr>
            <a:picLocks noChangeAspect="1"/>
          </p:cNvPicPr>
          <p:nvPr/>
        </p:nvPicPr>
        <p:blipFill>
          <a:blip r:embed="rId2"/>
          <a:stretch>
            <a:fillRect/>
          </a:stretch>
        </p:blipFill>
        <p:spPr>
          <a:xfrm>
            <a:off x="4983642" y="2485698"/>
            <a:ext cx="2224089" cy="2224089"/>
          </a:xfrm>
          <a:prstGeom prst="rect">
            <a:avLst/>
          </a:prstGeom>
        </p:spPr>
      </p:pic>
      <p:sp>
        <p:nvSpPr>
          <p:cNvPr id="5" name="Date Placeholder 4"/>
          <p:cNvSpPr>
            <a:spLocks noGrp="1"/>
          </p:cNvSpPr>
          <p:nvPr>
            <p:ph type="dt" sz="half" idx="10"/>
          </p:nvPr>
        </p:nvSpPr>
        <p:spPr/>
        <p:txBody>
          <a:bodyPr/>
          <a:lstStyle/>
          <a:p>
            <a:fld id="{D8BCC4CC-2CF7-491A-85D3-A7A6BE06205F}" type="datetime1">
              <a:rPr lang="en-IE" smtClean="0"/>
              <a:t>24/05/2016</a:t>
            </a:fld>
            <a:endParaRPr lang="en-IE"/>
          </a:p>
        </p:txBody>
      </p:sp>
      <p:sp>
        <p:nvSpPr>
          <p:cNvPr id="6" name="Footer Placeholder 5"/>
          <p:cNvSpPr>
            <a:spLocks noGrp="1"/>
          </p:cNvSpPr>
          <p:nvPr>
            <p:ph type="ftr" sz="quarter" idx="11"/>
          </p:nvPr>
        </p:nvSpPr>
        <p:spPr/>
        <p:txBody>
          <a:bodyPr/>
          <a:lstStyle/>
          <a:p>
            <a:r>
              <a:rPr lang="en-IE"/>
              <a:t>MOUREEN KELLY</a:t>
            </a:r>
          </a:p>
        </p:txBody>
      </p:sp>
    </p:spTree>
    <p:extLst>
      <p:ext uri="{BB962C8B-B14F-4D97-AF65-F5344CB8AC3E}">
        <p14:creationId xmlns:p14="http://schemas.microsoft.com/office/powerpoint/2010/main" val="3600694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149" y="67523"/>
            <a:ext cx="10364451" cy="1596177"/>
          </a:xfrm>
        </p:spPr>
        <p:txBody>
          <a:bodyPr>
            <a:normAutofit/>
          </a:bodyPr>
          <a:lstStyle/>
          <a:p>
            <a:r>
              <a:rPr lang="en-IE" sz="5400" b="1" dirty="0"/>
              <a:t>RETAIL SELLING</a:t>
            </a:r>
          </a:p>
        </p:txBody>
      </p:sp>
      <p:sp>
        <p:nvSpPr>
          <p:cNvPr id="3" name="Content Placeholder 2"/>
          <p:cNvSpPr>
            <a:spLocks noGrp="1"/>
          </p:cNvSpPr>
          <p:nvPr>
            <p:ph sz="quarter" idx="13"/>
          </p:nvPr>
        </p:nvSpPr>
        <p:spPr>
          <a:xfrm>
            <a:off x="913774" y="1663700"/>
            <a:ext cx="10363826" cy="4127499"/>
          </a:xfrm>
        </p:spPr>
        <p:txBody>
          <a:bodyPr>
            <a:normAutofit/>
          </a:bodyPr>
          <a:lstStyle/>
          <a:p>
            <a:pPr marL="0" indent="0">
              <a:buNone/>
            </a:pPr>
            <a:r>
              <a:rPr lang="en-IE" sz="2400" dirty="0"/>
              <a:t>Q: What is retail selling?</a:t>
            </a:r>
          </a:p>
          <a:p>
            <a:pPr marL="0" indent="0" algn="just">
              <a:buNone/>
            </a:pPr>
            <a:r>
              <a:rPr lang="en-IE" sz="2400" b="1" dirty="0"/>
              <a:t>Retail selling involves face-to-face communication between salespeople and customers in a retail business.</a:t>
            </a:r>
          </a:p>
          <a:p>
            <a:pPr marL="0" indent="0" algn="just">
              <a:buNone/>
            </a:pPr>
            <a:r>
              <a:rPr lang="en-IE" sz="2400" dirty="0"/>
              <a:t>In simple retail selling transactions, sellers simply assist buyers in finding the right product to match a stated need. Effective retail sellers often find opportunities to suggest add-on sales of similar products or cross-sales of different products. </a:t>
            </a:r>
          </a:p>
        </p:txBody>
      </p:sp>
      <p:pic>
        <p:nvPicPr>
          <p:cNvPr id="4" name="Picture 3"/>
          <p:cNvPicPr>
            <a:picLocks noChangeAspect="1"/>
          </p:cNvPicPr>
          <p:nvPr/>
        </p:nvPicPr>
        <p:blipFill>
          <a:blip r:embed="rId2"/>
          <a:stretch>
            <a:fillRect/>
          </a:stretch>
        </p:blipFill>
        <p:spPr>
          <a:xfrm>
            <a:off x="8914487" y="289533"/>
            <a:ext cx="1682532" cy="2014299"/>
          </a:xfrm>
          <a:prstGeom prst="rect">
            <a:avLst/>
          </a:prstGeom>
        </p:spPr>
      </p:pic>
      <p:sp>
        <p:nvSpPr>
          <p:cNvPr id="5" name="Date Placeholder 4"/>
          <p:cNvSpPr>
            <a:spLocks noGrp="1"/>
          </p:cNvSpPr>
          <p:nvPr>
            <p:ph type="dt" sz="half" idx="10"/>
          </p:nvPr>
        </p:nvSpPr>
        <p:spPr/>
        <p:txBody>
          <a:bodyPr/>
          <a:lstStyle/>
          <a:p>
            <a:fld id="{B62F30E7-6C10-407F-BB29-C7AC034D1308}" type="datetime1">
              <a:rPr lang="en-IE" smtClean="0"/>
              <a:t>24/05/2016</a:t>
            </a:fld>
            <a:endParaRPr lang="en-IE"/>
          </a:p>
        </p:txBody>
      </p:sp>
      <p:sp>
        <p:nvSpPr>
          <p:cNvPr id="6" name="Footer Placeholder 5"/>
          <p:cNvSpPr>
            <a:spLocks noGrp="1"/>
          </p:cNvSpPr>
          <p:nvPr>
            <p:ph type="ftr" sz="quarter" idx="11"/>
          </p:nvPr>
        </p:nvSpPr>
        <p:spPr/>
        <p:txBody>
          <a:bodyPr/>
          <a:lstStyle/>
          <a:p>
            <a:r>
              <a:rPr lang="en-IE"/>
              <a:t>MOUREEN KELLY</a:t>
            </a:r>
          </a:p>
        </p:txBody>
      </p:sp>
    </p:spTree>
    <p:extLst>
      <p:ext uri="{BB962C8B-B14F-4D97-AF65-F5344CB8AC3E}">
        <p14:creationId xmlns:p14="http://schemas.microsoft.com/office/powerpoint/2010/main" val="129192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4" y="152401"/>
            <a:ext cx="10364451" cy="1617794"/>
          </a:xfrm>
        </p:spPr>
        <p:txBody>
          <a:bodyPr>
            <a:normAutofit/>
          </a:bodyPr>
          <a:lstStyle/>
          <a:p>
            <a:r>
              <a:rPr lang="en-IE" sz="5400" dirty="0"/>
              <a:t>ACTIVITY 3:</a:t>
            </a:r>
          </a:p>
        </p:txBody>
      </p:sp>
      <p:sp>
        <p:nvSpPr>
          <p:cNvPr id="3" name="Content Placeholder 2"/>
          <p:cNvSpPr>
            <a:spLocks noGrp="1"/>
          </p:cNvSpPr>
          <p:nvPr>
            <p:ph sz="quarter" idx="13"/>
          </p:nvPr>
        </p:nvSpPr>
        <p:spPr>
          <a:xfrm>
            <a:off x="913774" y="1511300"/>
            <a:ext cx="10490826" cy="4953000"/>
          </a:xfrm>
        </p:spPr>
        <p:txBody>
          <a:bodyPr>
            <a:normAutofit/>
          </a:bodyPr>
          <a:lstStyle/>
          <a:p>
            <a:pPr marL="0" indent="0" algn="ctr">
              <a:buNone/>
            </a:pPr>
            <a:r>
              <a:rPr lang="en-IE" sz="3600" b="1" dirty="0"/>
              <a:t>Complete the ‘retail selling’ quiz</a:t>
            </a:r>
          </a:p>
        </p:txBody>
      </p:sp>
      <p:pic>
        <p:nvPicPr>
          <p:cNvPr id="4" name="Picture 3"/>
          <p:cNvPicPr>
            <a:picLocks noChangeAspect="1"/>
          </p:cNvPicPr>
          <p:nvPr/>
        </p:nvPicPr>
        <p:blipFill>
          <a:blip r:embed="rId2"/>
          <a:stretch>
            <a:fillRect/>
          </a:stretch>
        </p:blipFill>
        <p:spPr>
          <a:xfrm>
            <a:off x="5049619" y="2875183"/>
            <a:ext cx="2219136" cy="2225233"/>
          </a:xfrm>
          <a:prstGeom prst="rect">
            <a:avLst/>
          </a:prstGeom>
        </p:spPr>
      </p:pic>
      <p:sp>
        <p:nvSpPr>
          <p:cNvPr id="5" name="Date Placeholder 4"/>
          <p:cNvSpPr>
            <a:spLocks noGrp="1"/>
          </p:cNvSpPr>
          <p:nvPr>
            <p:ph type="dt" sz="half" idx="10"/>
          </p:nvPr>
        </p:nvSpPr>
        <p:spPr/>
        <p:txBody>
          <a:bodyPr/>
          <a:lstStyle/>
          <a:p>
            <a:fld id="{50C1C86C-EABC-4B87-9EA6-48C8538EF357}" type="datetime1">
              <a:rPr lang="en-IE" smtClean="0"/>
              <a:t>24/05/2016</a:t>
            </a:fld>
            <a:endParaRPr lang="en-IE"/>
          </a:p>
        </p:txBody>
      </p:sp>
      <p:sp>
        <p:nvSpPr>
          <p:cNvPr id="6" name="Footer Placeholder 5"/>
          <p:cNvSpPr>
            <a:spLocks noGrp="1"/>
          </p:cNvSpPr>
          <p:nvPr>
            <p:ph type="ftr" sz="quarter" idx="11"/>
          </p:nvPr>
        </p:nvSpPr>
        <p:spPr/>
        <p:txBody>
          <a:bodyPr/>
          <a:lstStyle/>
          <a:p>
            <a:r>
              <a:rPr lang="en-IE"/>
              <a:t>MOUREEN KELLY</a:t>
            </a:r>
          </a:p>
        </p:txBody>
      </p:sp>
    </p:spTree>
    <p:extLst>
      <p:ext uri="{BB962C8B-B14F-4D97-AF65-F5344CB8AC3E}">
        <p14:creationId xmlns:p14="http://schemas.microsoft.com/office/powerpoint/2010/main" val="15902681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a:t>Retail sales techniques</a:t>
            </a:r>
          </a:p>
        </p:txBody>
      </p:sp>
      <p:sp>
        <p:nvSpPr>
          <p:cNvPr id="3" name="Content Placeholder 2"/>
          <p:cNvSpPr>
            <a:spLocks noGrp="1"/>
          </p:cNvSpPr>
          <p:nvPr>
            <p:ph sz="quarter" idx="13"/>
          </p:nvPr>
        </p:nvSpPr>
        <p:spPr>
          <a:xfrm>
            <a:off x="913775" y="1703214"/>
            <a:ext cx="10363826" cy="401160"/>
          </a:xfrm>
        </p:spPr>
        <p:txBody>
          <a:bodyPr>
            <a:normAutofit fontScale="92500" lnSpcReduction="20000"/>
          </a:bodyPr>
          <a:lstStyle/>
          <a:p>
            <a:pPr marL="0" indent="0">
              <a:buNone/>
            </a:pPr>
            <a:r>
              <a:rPr lang="en-IE" dirty="0"/>
              <a:t>Watch the following video, write down the different techniques described:</a:t>
            </a:r>
          </a:p>
        </p:txBody>
      </p:sp>
      <p:sp>
        <p:nvSpPr>
          <p:cNvPr id="5" name="Date Placeholder 4"/>
          <p:cNvSpPr>
            <a:spLocks noGrp="1"/>
          </p:cNvSpPr>
          <p:nvPr>
            <p:ph type="dt" sz="half" idx="10"/>
          </p:nvPr>
        </p:nvSpPr>
        <p:spPr/>
        <p:txBody>
          <a:bodyPr/>
          <a:lstStyle/>
          <a:p>
            <a:fld id="{0875AEEF-717F-4E5D-94C9-60869111F2EB}" type="datetime1">
              <a:rPr lang="en-IE" smtClean="0"/>
              <a:t>24/05/2016</a:t>
            </a:fld>
            <a:endParaRPr lang="en-IE"/>
          </a:p>
        </p:txBody>
      </p:sp>
      <p:sp>
        <p:nvSpPr>
          <p:cNvPr id="6" name="Footer Placeholder 5"/>
          <p:cNvSpPr>
            <a:spLocks noGrp="1"/>
          </p:cNvSpPr>
          <p:nvPr>
            <p:ph type="ftr" sz="quarter" idx="11"/>
          </p:nvPr>
        </p:nvSpPr>
        <p:spPr/>
        <p:txBody>
          <a:bodyPr/>
          <a:lstStyle/>
          <a:p>
            <a:r>
              <a:rPr lang="en-IE"/>
              <a:t>MOUREEN KELLY</a:t>
            </a:r>
          </a:p>
        </p:txBody>
      </p:sp>
    </p:spTree>
    <p:controls>
      <mc:AlternateContent xmlns:mc="http://schemas.openxmlformats.org/markup-compatibility/2006">
        <mc:Choice xmlns:v="urn:schemas-microsoft-com:vml" Requires="v">
          <p:control spid="2055" name="ShockwaveFlash1" r:id="rId2" imgW="8329680" imgH="4111560"/>
        </mc:Choice>
        <mc:Fallback>
          <p:control name="ShockwaveFlash1" r:id="rId2" imgW="8329680" imgH="4111560">
            <p:pic>
              <p:nvPicPr>
                <p:cNvPr id="4" name="ShockwaveFlash1"/>
                <p:cNvPicPr>
                  <a:picLocks/>
                </p:cNvPicPr>
                <p:nvPr/>
              </p:nvPicPr>
              <p:blipFill>
                <a:blip r:embed="rId4"/>
                <a:stretch>
                  <a:fillRect/>
                </a:stretch>
              </p:blipFill>
              <p:spPr>
                <a:xfrm>
                  <a:off x="1930881" y="2214694"/>
                  <a:ext cx="8329613" cy="4111625"/>
                </a:xfrm>
                <a:prstGeom prst="rect">
                  <a:avLst/>
                </a:prstGeom>
              </p:spPr>
            </p:pic>
          </p:control>
        </mc:Fallback>
      </mc:AlternateContent>
    </p:controls>
    <p:extLst>
      <p:ext uri="{BB962C8B-B14F-4D97-AF65-F5344CB8AC3E}">
        <p14:creationId xmlns:p14="http://schemas.microsoft.com/office/powerpoint/2010/main" val="42854901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399" y="162838"/>
            <a:ext cx="10364451" cy="1245666"/>
          </a:xfrm>
        </p:spPr>
        <p:txBody>
          <a:bodyPr>
            <a:normAutofit/>
          </a:bodyPr>
          <a:lstStyle/>
          <a:p>
            <a:r>
              <a:rPr lang="en-IE" sz="5400" dirty="0"/>
              <a:t>UNIQUE SELLING POINT (usp)</a:t>
            </a:r>
          </a:p>
        </p:txBody>
      </p:sp>
      <p:sp>
        <p:nvSpPr>
          <p:cNvPr id="3" name="Content Placeholder 2"/>
          <p:cNvSpPr>
            <a:spLocks noGrp="1"/>
          </p:cNvSpPr>
          <p:nvPr>
            <p:ph sz="quarter" idx="13"/>
          </p:nvPr>
        </p:nvSpPr>
        <p:spPr>
          <a:xfrm>
            <a:off x="914399" y="1132878"/>
            <a:ext cx="10363826" cy="4190999"/>
          </a:xfrm>
        </p:spPr>
        <p:txBody>
          <a:bodyPr>
            <a:normAutofit lnSpcReduction="10000"/>
          </a:bodyPr>
          <a:lstStyle/>
          <a:p>
            <a:pPr marL="0" indent="0" algn="just">
              <a:buNone/>
            </a:pPr>
            <a:r>
              <a:rPr lang="en-IE" sz="2800" dirty="0"/>
              <a:t>The factor or consideration presented by a seller as the </a:t>
            </a:r>
            <a:r>
              <a:rPr lang="en-IE" sz="2800" b="1" u="sng" dirty="0"/>
              <a:t>reason that one product or service is different from and better than that of the competition</a:t>
            </a:r>
            <a:r>
              <a:rPr lang="en-IE" sz="2800" dirty="0"/>
              <a:t> is called the UNIQUE SELLING POINT (USP). It was developed by r. Reeves in the 1940’s.</a:t>
            </a:r>
          </a:p>
          <a:p>
            <a:pPr marL="0" indent="0">
              <a:buNone/>
            </a:pPr>
            <a:r>
              <a:rPr lang="en-IE" sz="2800" dirty="0"/>
              <a:t>In simple terms, USP is a method of persuading potential customers that your product offers a specific and unique benefit they cannot otherwise obtain.</a:t>
            </a:r>
          </a:p>
          <a:p>
            <a:pPr marL="0" indent="0" algn="just">
              <a:buNone/>
            </a:pPr>
            <a:endParaRPr lang="en-IE" sz="2800" dirty="0"/>
          </a:p>
        </p:txBody>
      </p:sp>
      <p:pic>
        <p:nvPicPr>
          <p:cNvPr id="4" name="Picture 3"/>
          <p:cNvPicPr>
            <a:picLocks noChangeAspect="1"/>
          </p:cNvPicPr>
          <p:nvPr/>
        </p:nvPicPr>
        <p:blipFill rotWithShape="1">
          <a:blip r:embed="rId2"/>
          <a:srcRect t="23429" b="14881"/>
          <a:stretch/>
        </p:blipFill>
        <p:spPr>
          <a:xfrm>
            <a:off x="2564443" y="5198301"/>
            <a:ext cx="6051657" cy="1515649"/>
          </a:xfrm>
          <a:prstGeom prst="rect">
            <a:avLst/>
          </a:prstGeom>
        </p:spPr>
      </p:pic>
      <p:sp>
        <p:nvSpPr>
          <p:cNvPr id="5" name="Date Placeholder 4"/>
          <p:cNvSpPr>
            <a:spLocks noGrp="1"/>
          </p:cNvSpPr>
          <p:nvPr>
            <p:ph type="dt" sz="half" idx="10"/>
          </p:nvPr>
        </p:nvSpPr>
        <p:spPr/>
        <p:txBody>
          <a:bodyPr/>
          <a:lstStyle/>
          <a:p>
            <a:fld id="{8093D4DE-67F4-4C67-9A28-1FBF9506C4D9}" type="datetime1">
              <a:rPr lang="en-IE" smtClean="0"/>
              <a:t>24/05/2016</a:t>
            </a:fld>
            <a:endParaRPr lang="en-IE"/>
          </a:p>
        </p:txBody>
      </p:sp>
      <p:sp>
        <p:nvSpPr>
          <p:cNvPr id="6" name="Footer Placeholder 5"/>
          <p:cNvSpPr>
            <a:spLocks noGrp="1"/>
          </p:cNvSpPr>
          <p:nvPr>
            <p:ph type="ftr" sz="quarter" idx="11"/>
          </p:nvPr>
        </p:nvSpPr>
        <p:spPr/>
        <p:txBody>
          <a:bodyPr/>
          <a:lstStyle/>
          <a:p>
            <a:r>
              <a:rPr lang="en-IE"/>
              <a:t>MOUREEN KELLY</a:t>
            </a:r>
          </a:p>
        </p:txBody>
      </p:sp>
    </p:spTree>
    <p:extLst>
      <p:ext uri="{BB962C8B-B14F-4D97-AF65-F5344CB8AC3E}">
        <p14:creationId xmlns:p14="http://schemas.microsoft.com/office/powerpoint/2010/main" val="678542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149" y="245323"/>
            <a:ext cx="10364451" cy="1596177"/>
          </a:xfrm>
        </p:spPr>
        <p:txBody>
          <a:bodyPr>
            <a:normAutofit/>
          </a:bodyPr>
          <a:lstStyle/>
          <a:p>
            <a:r>
              <a:rPr lang="en-IE" sz="4000" b="1" dirty="0"/>
              <a:t>RETAIL TERMINIOLOGY &amp; PRACTICES: TOPICS</a:t>
            </a:r>
          </a:p>
        </p:txBody>
      </p:sp>
      <p:sp>
        <p:nvSpPr>
          <p:cNvPr id="3" name="Content Placeholder 2"/>
          <p:cNvSpPr>
            <a:spLocks noGrp="1"/>
          </p:cNvSpPr>
          <p:nvPr>
            <p:ph sz="quarter" idx="13"/>
          </p:nvPr>
        </p:nvSpPr>
        <p:spPr>
          <a:xfrm>
            <a:off x="913774" y="1841500"/>
            <a:ext cx="10363826" cy="3949699"/>
          </a:xfrm>
        </p:spPr>
        <p:txBody>
          <a:bodyPr>
            <a:noAutofit/>
          </a:bodyPr>
          <a:lstStyle/>
          <a:p>
            <a:r>
              <a:rPr lang="en-IE" sz="3200" dirty="0"/>
              <a:t>TERMINOLOGY</a:t>
            </a:r>
          </a:p>
          <a:p>
            <a:r>
              <a:rPr lang="en-IE" sz="3200" dirty="0"/>
              <a:t>PRACTICES</a:t>
            </a:r>
          </a:p>
          <a:p>
            <a:r>
              <a:rPr lang="en-IE" sz="3200" dirty="0"/>
              <a:t>CUSTOMER SERVICE</a:t>
            </a:r>
          </a:p>
          <a:p>
            <a:r>
              <a:rPr lang="en-IE" sz="3200" dirty="0"/>
              <a:t>RETAIL SELLING</a:t>
            </a:r>
          </a:p>
          <a:p>
            <a:r>
              <a:rPr lang="en-IE" sz="3200" dirty="0"/>
              <a:t>UNIQUE SELLING POINT</a:t>
            </a:r>
          </a:p>
        </p:txBody>
      </p:sp>
      <p:pic>
        <p:nvPicPr>
          <p:cNvPr id="4" name="Picture 3"/>
          <p:cNvPicPr>
            <a:picLocks noChangeAspect="1"/>
          </p:cNvPicPr>
          <p:nvPr/>
        </p:nvPicPr>
        <p:blipFill>
          <a:blip r:embed="rId2"/>
          <a:stretch>
            <a:fillRect/>
          </a:stretch>
        </p:blipFill>
        <p:spPr>
          <a:xfrm>
            <a:off x="6633411" y="1841500"/>
            <a:ext cx="3810330" cy="3810330"/>
          </a:xfrm>
          <a:prstGeom prst="rect">
            <a:avLst/>
          </a:prstGeom>
        </p:spPr>
      </p:pic>
      <p:sp>
        <p:nvSpPr>
          <p:cNvPr id="5" name="Date Placeholder 4"/>
          <p:cNvSpPr>
            <a:spLocks noGrp="1"/>
          </p:cNvSpPr>
          <p:nvPr>
            <p:ph type="dt" sz="half" idx="10"/>
          </p:nvPr>
        </p:nvSpPr>
        <p:spPr/>
        <p:txBody>
          <a:bodyPr/>
          <a:lstStyle/>
          <a:p>
            <a:fld id="{C11C8FEE-28E3-4FBF-A9B5-7F9042EF155B}" type="datetime1">
              <a:rPr lang="en-IE" smtClean="0"/>
              <a:t>24/05/2016</a:t>
            </a:fld>
            <a:endParaRPr lang="en-IE"/>
          </a:p>
        </p:txBody>
      </p:sp>
      <p:sp>
        <p:nvSpPr>
          <p:cNvPr id="6" name="Footer Placeholder 5"/>
          <p:cNvSpPr>
            <a:spLocks noGrp="1"/>
          </p:cNvSpPr>
          <p:nvPr>
            <p:ph type="ftr" sz="quarter" idx="11"/>
          </p:nvPr>
        </p:nvSpPr>
        <p:spPr/>
        <p:txBody>
          <a:bodyPr/>
          <a:lstStyle/>
          <a:p>
            <a:r>
              <a:rPr lang="en-IE"/>
              <a:t>MOUREEN KELLY</a:t>
            </a:r>
          </a:p>
        </p:txBody>
      </p:sp>
    </p:spTree>
    <p:extLst>
      <p:ext uri="{BB962C8B-B14F-4D97-AF65-F5344CB8AC3E}">
        <p14:creationId xmlns:p14="http://schemas.microsoft.com/office/powerpoint/2010/main" val="21290179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5" y="618518"/>
            <a:ext cx="10364451" cy="684190"/>
          </a:xfrm>
        </p:spPr>
        <p:txBody>
          <a:bodyPr/>
          <a:lstStyle/>
          <a:p>
            <a:r>
              <a:rPr lang="en-IE" dirty="0"/>
              <a:t>Essential elements to the USP</a:t>
            </a:r>
          </a:p>
        </p:txBody>
      </p:sp>
      <p:sp>
        <p:nvSpPr>
          <p:cNvPr id="3" name="Content Placeholder 2"/>
          <p:cNvSpPr>
            <a:spLocks noGrp="1"/>
          </p:cNvSpPr>
          <p:nvPr>
            <p:ph sz="quarter" idx="13"/>
          </p:nvPr>
        </p:nvSpPr>
        <p:spPr>
          <a:xfrm>
            <a:off x="913774" y="1164922"/>
            <a:ext cx="10363826" cy="450936"/>
          </a:xfrm>
        </p:spPr>
        <p:txBody>
          <a:bodyPr>
            <a:normAutofit lnSpcReduction="10000"/>
          </a:bodyPr>
          <a:lstStyle/>
          <a:p>
            <a:pPr marL="0" indent="0" algn="ctr">
              <a:buNone/>
            </a:pPr>
            <a:r>
              <a:rPr lang="en-IE" dirty="0"/>
              <a:t>Watch the following video and write down the 6 points</a:t>
            </a:r>
          </a:p>
        </p:txBody>
      </p:sp>
      <p:sp>
        <p:nvSpPr>
          <p:cNvPr id="5" name="Date Placeholder 4"/>
          <p:cNvSpPr>
            <a:spLocks noGrp="1"/>
          </p:cNvSpPr>
          <p:nvPr>
            <p:ph type="dt" sz="half" idx="10"/>
          </p:nvPr>
        </p:nvSpPr>
        <p:spPr/>
        <p:txBody>
          <a:bodyPr/>
          <a:lstStyle/>
          <a:p>
            <a:fld id="{C3C4E1EC-1A8C-47AC-B64C-DC5DBF85F83D}" type="datetime1">
              <a:rPr lang="en-IE" smtClean="0"/>
              <a:t>24/05/2016</a:t>
            </a:fld>
            <a:endParaRPr lang="en-IE"/>
          </a:p>
        </p:txBody>
      </p:sp>
      <p:sp>
        <p:nvSpPr>
          <p:cNvPr id="6" name="Footer Placeholder 5"/>
          <p:cNvSpPr>
            <a:spLocks noGrp="1"/>
          </p:cNvSpPr>
          <p:nvPr>
            <p:ph type="ftr" sz="quarter" idx="11"/>
          </p:nvPr>
        </p:nvSpPr>
        <p:spPr/>
        <p:txBody>
          <a:bodyPr/>
          <a:lstStyle/>
          <a:p>
            <a:r>
              <a:rPr lang="en-IE"/>
              <a:t>MOUREEN KELLY</a:t>
            </a:r>
          </a:p>
        </p:txBody>
      </p:sp>
    </p:spTree>
    <p:controls>
      <mc:AlternateContent xmlns:mc="http://schemas.openxmlformats.org/markup-compatibility/2006">
        <mc:Choice xmlns:v="urn:schemas-microsoft-com:vml" Requires="v">
          <p:control spid="1032" name="ShockwaveFlash1" r:id="rId2" imgW="8193240" imgH="4521240"/>
        </mc:Choice>
        <mc:Fallback>
          <p:control name="ShockwaveFlash1" r:id="rId2" imgW="8193240" imgH="4521240">
            <p:pic>
              <p:nvPicPr>
                <p:cNvPr id="4" name="ShockwaveFlash1"/>
                <p:cNvPicPr>
                  <a:picLocks/>
                </p:cNvPicPr>
                <p:nvPr/>
              </p:nvPicPr>
              <p:blipFill>
                <a:blip r:embed="rId4"/>
                <a:stretch>
                  <a:fillRect/>
                </a:stretch>
              </p:blipFill>
              <p:spPr>
                <a:xfrm>
                  <a:off x="1903956" y="1615858"/>
                  <a:ext cx="8192523" cy="4521417"/>
                </a:xfrm>
                <a:prstGeom prst="rect">
                  <a:avLst/>
                </a:prstGeom>
              </p:spPr>
            </p:pic>
          </p:control>
        </mc:Fallback>
      </mc:AlternateContent>
    </p:controls>
    <p:extLst>
      <p:ext uri="{BB962C8B-B14F-4D97-AF65-F5344CB8AC3E}">
        <p14:creationId xmlns:p14="http://schemas.microsoft.com/office/powerpoint/2010/main" val="33387118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sz="4800" dirty="0"/>
              <a:t>ACTIVITY 4:</a:t>
            </a:r>
            <a:r>
              <a:rPr lang="en-IE" dirty="0"/>
              <a:t/>
            </a:r>
            <a:br>
              <a:rPr lang="en-IE" dirty="0"/>
            </a:br>
            <a:endParaRPr lang="en-IE" dirty="0"/>
          </a:p>
        </p:txBody>
      </p:sp>
      <p:sp>
        <p:nvSpPr>
          <p:cNvPr id="3" name="Content Placeholder 2"/>
          <p:cNvSpPr>
            <a:spLocks noGrp="1"/>
          </p:cNvSpPr>
          <p:nvPr>
            <p:ph sz="quarter" idx="13"/>
          </p:nvPr>
        </p:nvSpPr>
        <p:spPr/>
        <p:txBody>
          <a:bodyPr>
            <a:normAutofit/>
          </a:bodyPr>
          <a:lstStyle/>
          <a:p>
            <a:pPr marL="0" indent="0" algn="ctr">
              <a:buNone/>
            </a:pPr>
            <a:r>
              <a:rPr lang="en-IE" sz="3200" b="1" dirty="0"/>
              <a:t>COMPLETE THE ‘UNIQUE SELLING POINT’ quiz</a:t>
            </a:r>
          </a:p>
        </p:txBody>
      </p:sp>
      <p:pic>
        <p:nvPicPr>
          <p:cNvPr id="4" name="Picture 3"/>
          <p:cNvPicPr>
            <a:picLocks noChangeAspect="1"/>
          </p:cNvPicPr>
          <p:nvPr/>
        </p:nvPicPr>
        <p:blipFill>
          <a:blip r:embed="rId2"/>
          <a:stretch>
            <a:fillRect/>
          </a:stretch>
        </p:blipFill>
        <p:spPr>
          <a:xfrm>
            <a:off x="4986119" y="3368569"/>
            <a:ext cx="2219136" cy="2225233"/>
          </a:xfrm>
          <a:prstGeom prst="rect">
            <a:avLst/>
          </a:prstGeom>
        </p:spPr>
      </p:pic>
      <p:sp>
        <p:nvSpPr>
          <p:cNvPr id="5" name="Date Placeholder 4"/>
          <p:cNvSpPr>
            <a:spLocks noGrp="1"/>
          </p:cNvSpPr>
          <p:nvPr>
            <p:ph type="dt" sz="half" idx="10"/>
          </p:nvPr>
        </p:nvSpPr>
        <p:spPr/>
        <p:txBody>
          <a:bodyPr/>
          <a:lstStyle/>
          <a:p>
            <a:fld id="{276DF869-D65C-4CDC-8459-DE9B31ED948A}" type="datetime1">
              <a:rPr lang="en-IE" smtClean="0"/>
              <a:t>24/05/2016</a:t>
            </a:fld>
            <a:endParaRPr lang="en-IE"/>
          </a:p>
        </p:txBody>
      </p:sp>
      <p:sp>
        <p:nvSpPr>
          <p:cNvPr id="6" name="Footer Placeholder 5"/>
          <p:cNvSpPr>
            <a:spLocks noGrp="1"/>
          </p:cNvSpPr>
          <p:nvPr>
            <p:ph type="ftr" sz="quarter" idx="11"/>
          </p:nvPr>
        </p:nvSpPr>
        <p:spPr/>
        <p:txBody>
          <a:bodyPr/>
          <a:lstStyle/>
          <a:p>
            <a:r>
              <a:rPr lang="en-IE"/>
              <a:t>MOUREEN KELLY</a:t>
            </a:r>
          </a:p>
        </p:txBody>
      </p:sp>
    </p:spTree>
    <p:extLst>
      <p:ext uri="{BB962C8B-B14F-4D97-AF65-F5344CB8AC3E}">
        <p14:creationId xmlns:p14="http://schemas.microsoft.com/office/powerpoint/2010/main" val="30743007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E" sz="5400" b="1" dirty="0"/>
              <a:t>End of unit 2</a:t>
            </a:r>
          </a:p>
        </p:txBody>
      </p:sp>
      <p:pic>
        <p:nvPicPr>
          <p:cNvPr id="4" name="Content Placeholder 3"/>
          <p:cNvPicPr>
            <a:picLocks noGrp="1" noChangeAspect="1"/>
          </p:cNvPicPr>
          <p:nvPr>
            <p:ph sz="quarter" idx="13"/>
          </p:nvPr>
        </p:nvPicPr>
        <p:blipFill>
          <a:blip r:embed="rId2"/>
          <a:stretch>
            <a:fillRect/>
          </a:stretch>
        </p:blipFill>
        <p:spPr>
          <a:xfrm>
            <a:off x="3151339" y="2393829"/>
            <a:ext cx="5504145" cy="2807114"/>
          </a:xfrm>
          <a:prstGeom prst="rect">
            <a:avLst/>
          </a:prstGeom>
        </p:spPr>
      </p:pic>
      <p:sp>
        <p:nvSpPr>
          <p:cNvPr id="3" name="Date Placeholder 2"/>
          <p:cNvSpPr>
            <a:spLocks noGrp="1"/>
          </p:cNvSpPr>
          <p:nvPr>
            <p:ph type="dt" sz="half" idx="10"/>
          </p:nvPr>
        </p:nvSpPr>
        <p:spPr/>
        <p:txBody>
          <a:bodyPr/>
          <a:lstStyle/>
          <a:p>
            <a:fld id="{5B01AF04-708A-40D9-A057-9425EF550CA6}" type="datetime1">
              <a:rPr lang="en-IE" smtClean="0"/>
              <a:t>24/05/2016</a:t>
            </a:fld>
            <a:endParaRPr lang="en-IE"/>
          </a:p>
        </p:txBody>
      </p:sp>
      <p:sp>
        <p:nvSpPr>
          <p:cNvPr id="5" name="Footer Placeholder 4"/>
          <p:cNvSpPr>
            <a:spLocks noGrp="1"/>
          </p:cNvSpPr>
          <p:nvPr>
            <p:ph type="ftr" sz="quarter" idx="11"/>
          </p:nvPr>
        </p:nvSpPr>
        <p:spPr/>
        <p:txBody>
          <a:bodyPr/>
          <a:lstStyle/>
          <a:p>
            <a:r>
              <a:rPr lang="en-IE"/>
              <a:t>MOUREEN KELLY</a:t>
            </a:r>
          </a:p>
        </p:txBody>
      </p:sp>
    </p:spTree>
    <p:extLst>
      <p:ext uri="{BB962C8B-B14F-4D97-AF65-F5344CB8AC3E}">
        <p14:creationId xmlns:p14="http://schemas.microsoft.com/office/powerpoint/2010/main" val="27786464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E" sz="4800" dirty="0"/>
              <a:t>SOURCES</a:t>
            </a:r>
          </a:p>
        </p:txBody>
      </p:sp>
      <p:sp>
        <p:nvSpPr>
          <p:cNvPr id="3" name="Content Placeholder 2"/>
          <p:cNvSpPr>
            <a:spLocks noGrp="1"/>
          </p:cNvSpPr>
          <p:nvPr>
            <p:ph sz="quarter" idx="13"/>
          </p:nvPr>
        </p:nvSpPr>
        <p:spPr/>
        <p:txBody>
          <a:bodyPr/>
          <a:lstStyle/>
          <a:p>
            <a:pPr marL="0" indent="0">
              <a:buNone/>
            </a:pPr>
            <a:r>
              <a:rPr lang="en-IE" dirty="0">
                <a:hlinkClick r:id="rId2"/>
              </a:rPr>
              <a:t>http://www.tutor2u.net/assets/retailcafe/induction/matchingcards.pdf</a:t>
            </a:r>
            <a:endParaRPr lang="en-IE" dirty="0"/>
          </a:p>
          <a:p>
            <a:pPr marL="0" indent="0">
              <a:buNone/>
            </a:pPr>
            <a:r>
              <a:rPr lang="en-IE" dirty="0">
                <a:hlinkClick r:id="rId3"/>
              </a:rPr>
              <a:t>http://www.slideshare.net/dvdsalesmarketing/retail-sales-training</a:t>
            </a:r>
            <a:endParaRPr lang="en-IE" dirty="0"/>
          </a:p>
          <a:p>
            <a:pPr marL="0" indent="0">
              <a:buNone/>
            </a:pPr>
            <a:r>
              <a:rPr lang="en-IE" dirty="0">
                <a:hlinkClick r:id="rId4"/>
              </a:rPr>
              <a:t>http://www.investopedia.com/terms/a/add-on-sales.asp</a:t>
            </a:r>
            <a:endParaRPr lang="en-IE" dirty="0"/>
          </a:p>
          <a:p>
            <a:pPr marL="0" indent="0">
              <a:buNone/>
            </a:pPr>
            <a:r>
              <a:rPr lang="en-IE" dirty="0">
                <a:hlinkClick r:id="rId5"/>
              </a:rPr>
              <a:t>http://www.mowe.org.uk/docs/cs/Approach_customer.pdf</a:t>
            </a:r>
            <a:endParaRPr lang="en-IE" dirty="0"/>
          </a:p>
          <a:p>
            <a:pPr marL="0" indent="0">
              <a:buNone/>
            </a:pPr>
            <a:endParaRPr lang="en-IE" dirty="0"/>
          </a:p>
          <a:p>
            <a:pPr marL="0" indent="0">
              <a:buNone/>
            </a:pPr>
            <a:endParaRPr lang="en-IE" dirty="0"/>
          </a:p>
          <a:p>
            <a:pPr marL="0" indent="0">
              <a:buNone/>
            </a:pPr>
            <a:endParaRPr lang="en-IE" dirty="0"/>
          </a:p>
          <a:p>
            <a:pPr marL="0" indent="0">
              <a:buNone/>
            </a:pPr>
            <a:endParaRPr lang="en-IE" dirty="0"/>
          </a:p>
          <a:p>
            <a:pPr marL="0" indent="0">
              <a:buNone/>
            </a:pPr>
            <a:endParaRPr lang="en-IE" dirty="0"/>
          </a:p>
        </p:txBody>
      </p:sp>
      <p:sp>
        <p:nvSpPr>
          <p:cNvPr id="4" name="Date Placeholder 3"/>
          <p:cNvSpPr>
            <a:spLocks noGrp="1"/>
          </p:cNvSpPr>
          <p:nvPr>
            <p:ph type="dt" sz="half" idx="10"/>
          </p:nvPr>
        </p:nvSpPr>
        <p:spPr/>
        <p:txBody>
          <a:bodyPr/>
          <a:lstStyle/>
          <a:p>
            <a:fld id="{14A383AB-FC54-4CBD-89FA-B3F55A02CF27}" type="datetime1">
              <a:rPr lang="en-IE" smtClean="0"/>
              <a:t>24/05/2016</a:t>
            </a:fld>
            <a:endParaRPr lang="en-IE"/>
          </a:p>
        </p:txBody>
      </p:sp>
      <p:sp>
        <p:nvSpPr>
          <p:cNvPr id="5" name="Footer Placeholder 4"/>
          <p:cNvSpPr>
            <a:spLocks noGrp="1"/>
          </p:cNvSpPr>
          <p:nvPr>
            <p:ph type="ftr" sz="quarter" idx="11"/>
          </p:nvPr>
        </p:nvSpPr>
        <p:spPr/>
        <p:txBody>
          <a:bodyPr/>
          <a:lstStyle/>
          <a:p>
            <a:r>
              <a:rPr lang="en-IE"/>
              <a:t>MOUREEN KELLY</a:t>
            </a:r>
          </a:p>
        </p:txBody>
      </p:sp>
    </p:spTree>
    <p:extLst>
      <p:ext uri="{BB962C8B-B14F-4D97-AF65-F5344CB8AC3E}">
        <p14:creationId xmlns:p14="http://schemas.microsoft.com/office/powerpoint/2010/main" val="38485729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4" y="1"/>
            <a:ext cx="10364451" cy="1066800"/>
          </a:xfrm>
        </p:spPr>
        <p:txBody>
          <a:bodyPr>
            <a:normAutofit/>
          </a:bodyPr>
          <a:lstStyle/>
          <a:p>
            <a:r>
              <a:rPr lang="en-IE" sz="5400" b="1" dirty="0"/>
              <a:t>RETAIL TERMINOLOGY</a:t>
            </a:r>
          </a:p>
        </p:txBody>
      </p:sp>
      <p:sp>
        <p:nvSpPr>
          <p:cNvPr id="3" name="Content Placeholder 2"/>
          <p:cNvSpPr>
            <a:spLocks noGrp="1"/>
          </p:cNvSpPr>
          <p:nvPr>
            <p:ph sz="quarter" idx="13"/>
          </p:nvPr>
        </p:nvSpPr>
        <p:spPr>
          <a:xfrm>
            <a:off x="913774" y="774700"/>
            <a:ext cx="10363826" cy="4825999"/>
          </a:xfrm>
        </p:spPr>
        <p:txBody>
          <a:bodyPr/>
          <a:lstStyle/>
          <a:p>
            <a:pPr marL="0" indent="0" algn="ctr">
              <a:buNone/>
            </a:pPr>
            <a:r>
              <a:rPr lang="en-IE" dirty="0"/>
              <a:t>The following is a list of words often used in retail. Listen as the tutor read’s through them and Circle any words whose meaning you know. </a:t>
            </a:r>
          </a:p>
        </p:txBody>
      </p:sp>
      <p:graphicFrame>
        <p:nvGraphicFramePr>
          <p:cNvPr id="5" name="Table 4"/>
          <p:cNvGraphicFramePr>
            <a:graphicFrameLocks noGrp="1"/>
          </p:cNvGraphicFramePr>
          <p:nvPr>
            <p:extLst>
              <p:ext uri="{D42A27DB-BD31-4B8C-83A1-F6EECF244321}">
                <p14:modId xmlns:p14="http://schemas.microsoft.com/office/powerpoint/2010/main" val="3710784704"/>
              </p:ext>
            </p:extLst>
          </p:nvPr>
        </p:nvGraphicFramePr>
        <p:xfrm>
          <a:off x="1778000" y="1562100"/>
          <a:ext cx="9131300" cy="4927600"/>
        </p:xfrm>
        <a:graphic>
          <a:graphicData uri="http://schemas.openxmlformats.org/drawingml/2006/table">
            <a:tbl>
              <a:tblPr firstRow="1" bandRow="1">
                <a:tableStyleId>{5C22544A-7EE6-4342-B048-85BDC9FD1C3A}</a:tableStyleId>
              </a:tblPr>
              <a:tblGrid>
                <a:gridCol w="4565650">
                  <a:extLst>
                    <a:ext uri="{9D8B030D-6E8A-4147-A177-3AD203B41FA5}">
                      <a16:colId xmlns:a16="http://schemas.microsoft.com/office/drawing/2014/main" xmlns="" val="20000"/>
                    </a:ext>
                  </a:extLst>
                </a:gridCol>
                <a:gridCol w="4565650">
                  <a:extLst>
                    <a:ext uri="{9D8B030D-6E8A-4147-A177-3AD203B41FA5}">
                      <a16:colId xmlns:a16="http://schemas.microsoft.com/office/drawing/2014/main" xmlns="" val="20001"/>
                    </a:ext>
                  </a:extLst>
                </a:gridCol>
              </a:tblGrid>
              <a:tr h="4927600">
                <a:tc>
                  <a:txBody>
                    <a:bodyPr/>
                    <a:lstStyle/>
                    <a:p>
                      <a:pPr algn="ctr"/>
                      <a:r>
                        <a:rPr lang="en-IE" sz="2800" dirty="0"/>
                        <a:t>Customer</a:t>
                      </a:r>
                    </a:p>
                    <a:p>
                      <a:pPr algn="ctr"/>
                      <a:r>
                        <a:rPr lang="en-IE" sz="2800" dirty="0"/>
                        <a:t>Store</a:t>
                      </a:r>
                      <a:r>
                        <a:rPr lang="en-IE" sz="2800" baseline="0" dirty="0"/>
                        <a:t> Assistant</a:t>
                      </a:r>
                    </a:p>
                    <a:p>
                      <a:pPr algn="ctr"/>
                      <a:r>
                        <a:rPr lang="en-IE" sz="2800" baseline="0" dirty="0"/>
                        <a:t>Returns</a:t>
                      </a:r>
                    </a:p>
                    <a:p>
                      <a:pPr algn="ctr"/>
                      <a:r>
                        <a:rPr lang="en-IE" sz="2800" baseline="0" dirty="0"/>
                        <a:t>Faulty Goods</a:t>
                      </a:r>
                    </a:p>
                    <a:p>
                      <a:pPr algn="ctr"/>
                      <a:r>
                        <a:rPr lang="en-IE" sz="2800" baseline="0" dirty="0"/>
                        <a:t>Sale or Return</a:t>
                      </a:r>
                    </a:p>
                    <a:p>
                      <a:pPr algn="ctr"/>
                      <a:r>
                        <a:rPr lang="en-IE" sz="2800" baseline="0" dirty="0"/>
                        <a:t>Consumable Item</a:t>
                      </a:r>
                    </a:p>
                    <a:p>
                      <a:pPr algn="ctr"/>
                      <a:r>
                        <a:rPr lang="en-IE" sz="2800" baseline="0" dirty="0"/>
                        <a:t>Receipt</a:t>
                      </a:r>
                    </a:p>
                    <a:p>
                      <a:pPr algn="ctr"/>
                      <a:r>
                        <a:rPr lang="en-IE" sz="2800" baseline="0" dirty="0"/>
                        <a:t>Shoplifting</a:t>
                      </a:r>
                    </a:p>
                    <a:p>
                      <a:pPr algn="ctr"/>
                      <a:r>
                        <a:rPr lang="en-IE" sz="2800" baseline="0" dirty="0"/>
                        <a:t>Footfall</a:t>
                      </a:r>
                    </a:p>
                    <a:p>
                      <a:pPr algn="ctr"/>
                      <a:r>
                        <a:rPr lang="en-IE" sz="2800" baseline="0" dirty="0"/>
                        <a:t>Average Transaction Value</a:t>
                      </a:r>
                    </a:p>
                    <a:p>
                      <a:pPr algn="ctr"/>
                      <a:r>
                        <a:rPr lang="en-IE" sz="2800" baseline="0" dirty="0"/>
                        <a:t>Stock Loss</a:t>
                      </a:r>
                      <a:endParaRPr lang="en-IE" sz="2800" dirty="0"/>
                    </a:p>
                  </a:txBody>
                  <a:tcPr/>
                </a:tc>
                <a:tc>
                  <a:txBody>
                    <a:bodyPr/>
                    <a:lstStyle/>
                    <a:p>
                      <a:pPr algn="ctr"/>
                      <a:r>
                        <a:rPr lang="en-IE" sz="2800" dirty="0"/>
                        <a:t>Repeat Sales</a:t>
                      </a:r>
                    </a:p>
                    <a:p>
                      <a:pPr algn="ctr"/>
                      <a:r>
                        <a:rPr lang="en-IE" sz="2800" dirty="0"/>
                        <a:t>Merchandising</a:t>
                      </a:r>
                    </a:p>
                    <a:p>
                      <a:pPr algn="ctr"/>
                      <a:r>
                        <a:rPr lang="en-IE" sz="2800" dirty="0"/>
                        <a:t>End of the Line</a:t>
                      </a:r>
                    </a:p>
                    <a:p>
                      <a:pPr algn="ctr"/>
                      <a:r>
                        <a:rPr lang="en-IE" sz="2800" dirty="0"/>
                        <a:t>Batch</a:t>
                      </a:r>
                      <a:r>
                        <a:rPr lang="en-IE" sz="2800" baseline="0" dirty="0"/>
                        <a:t> Products</a:t>
                      </a:r>
                    </a:p>
                    <a:p>
                      <a:pPr algn="ctr"/>
                      <a:r>
                        <a:rPr lang="en-IE" sz="2800" baseline="0" dirty="0"/>
                        <a:t>Sale of Goods Act</a:t>
                      </a:r>
                    </a:p>
                    <a:p>
                      <a:pPr algn="ctr"/>
                      <a:r>
                        <a:rPr lang="en-IE" sz="2800" baseline="0" dirty="0"/>
                        <a:t>Statutory Rights</a:t>
                      </a:r>
                    </a:p>
                    <a:p>
                      <a:pPr algn="ctr"/>
                      <a:r>
                        <a:rPr lang="en-IE" sz="2800" baseline="0" dirty="0"/>
                        <a:t>Guarantee</a:t>
                      </a:r>
                    </a:p>
                    <a:p>
                      <a:pPr algn="ctr"/>
                      <a:r>
                        <a:rPr lang="en-IE" sz="2800" baseline="0" dirty="0"/>
                        <a:t>Warranty</a:t>
                      </a:r>
                    </a:p>
                    <a:p>
                      <a:pPr algn="ctr"/>
                      <a:r>
                        <a:rPr lang="en-IE" sz="2800" baseline="0" dirty="0"/>
                        <a:t>Store Standards</a:t>
                      </a:r>
                    </a:p>
                    <a:p>
                      <a:pPr algn="ctr"/>
                      <a:r>
                        <a:rPr lang="en-IE" sz="2800" baseline="0" dirty="0"/>
                        <a:t>Product Groups</a:t>
                      </a:r>
                    </a:p>
                    <a:p>
                      <a:pPr algn="ctr"/>
                      <a:r>
                        <a:rPr lang="en-IE" sz="2800" baseline="0" dirty="0"/>
                        <a:t>Store Hygiene</a:t>
                      </a:r>
                      <a:endParaRPr lang="en-IE" sz="2800" dirty="0"/>
                    </a:p>
                  </a:txBody>
                  <a:tcPr/>
                </a:tc>
                <a:extLst>
                  <a:ext uri="{0D108BD9-81ED-4DB2-BD59-A6C34878D82A}">
                    <a16:rowId xmlns:a16="http://schemas.microsoft.com/office/drawing/2014/main" xmlns="" val="10000"/>
                  </a:ext>
                </a:extLst>
              </a:tr>
            </a:tbl>
          </a:graphicData>
        </a:graphic>
      </p:graphicFrame>
      <p:sp>
        <p:nvSpPr>
          <p:cNvPr id="4" name="Date Placeholder 3"/>
          <p:cNvSpPr>
            <a:spLocks noGrp="1"/>
          </p:cNvSpPr>
          <p:nvPr>
            <p:ph type="dt" sz="half" idx="10"/>
          </p:nvPr>
        </p:nvSpPr>
        <p:spPr/>
        <p:txBody>
          <a:bodyPr/>
          <a:lstStyle/>
          <a:p>
            <a:fld id="{A17D73F8-0255-4F8F-ACC9-C8DA5E74D9E9}" type="datetime1">
              <a:rPr lang="en-IE" smtClean="0"/>
              <a:t>24/05/2016</a:t>
            </a:fld>
            <a:endParaRPr lang="en-IE"/>
          </a:p>
        </p:txBody>
      </p:sp>
      <p:sp>
        <p:nvSpPr>
          <p:cNvPr id="6" name="Footer Placeholder 5"/>
          <p:cNvSpPr>
            <a:spLocks noGrp="1"/>
          </p:cNvSpPr>
          <p:nvPr>
            <p:ph type="ftr" sz="quarter" idx="11"/>
          </p:nvPr>
        </p:nvSpPr>
        <p:spPr/>
        <p:txBody>
          <a:bodyPr/>
          <a:lstStyle/>
          <a:p>
            <a:r>
              <a:rPr lang="en-IE"/>
              <a:t>MOUREEN KELLY</a:t>
            </a:r>
          </a:p>
        </p:txBody>
      </p:sp>
    </p:spTree>
    <p:extLst>
      <p:ext uri="{BB962C8B-B14F-4D97-AF65-F5344CB8AC3E}">
        <p14:creationId xmlns:p14="http://schemas.microsoft.com/office/powerpoint/2010/main" val="40648502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4" y="0"/>
            <a:ext cx="10364451" cy="1286483"/>
          </a:xfrm>
        </p:spPr>
        <p:txBody>
          <a:bodyPr>
            <a:normAutofit/>
          </a:bodyPr>
          <a:lstStyle/>
          <a:p>
            <a:r>
              <a:rPr lang="en-IE" sz="5400" dirty="0"/>
              <a:t>ACTIVITY 1:</a:t>
            </a:r>
          </a:p>
        </p:txBody>
      </p:sp>
      <p:sp>
        <p:nvSpPr>
          <p:cNvPr id="3" name="Content Placeholder 2"/>
          <p:cNvSpPr>
            <a:spLocks noGrp="1"/>
          </p:cNvSpPr>
          <p:nvPr>
            <p:ph sz="quarter" idx="13"/>
          </p:nvPr>
        </p:nvSpPr>
        <p:spPr>
          <a:xfrm>
            <a:off x="914399" y="990600"/>
            <a:ext cx="10363826" cy="5588000"/>
          </a:xfrm>
        </p:spPr>
        <p:txBody>
          <a:bodyPr>
            <a:normAutofit lnSpcReduction="10000"/>
          </a:bodyPr>
          <a:lstStyle/>
          <a:p>
            <a:pPr marL="0" indent="0">
              <a:buNone/>
            </a:pPr>
            <a:r>
              <a:rPr lang="en-IE" dirty="0"/>
              <a:t>In TEAMS of 3, use the internet, a dictionary or your notes to complete the ‘retail terminology worksheet and define the following key retail terminology:</a:t>
            </a:r>
          </a:p>
          <a:p>
            <a:pPr marL="0" indent="0">
              <a:buNone/>
            </a:pPr>
            <a:endParaRPr lang="en-IE" dirty="0"/>
          </a:p>
          <a:p>
            <a:pPr marL="0" indent="0">
              <a:buNone/>
            </a:pPr>
            <a:endParaRPr lang="en-IE" dirty="0"/>
          </a:p>
          <a:p>
            <a:pPr marL="0" indent="0">
              <a:buNone/>
            </a:pPr>
            <a:endParaRPr lang="en-IE" dirty="0"/>
          </a:p>
          <a:p>
            <a:pPr marL="0" indent="0">
              <a:buNone/>
            </a:pPr>
            <a:endParaRPr lang="en-IE" dirty="0"/>
          </a:p>
          <a:p>
            <a:pPr marL="0" indent="0">
              <a:buNone/>
            </a:pPr>
            <a:endParaRPr lang="en-IE" dirty="0"/>
          </a:p>
          <a:p>
            <a:pPr marL="0" indent="0">
              <a:buNone/>
            </a:pPr>
            <a:endParaRPr lang="en-IE" dirty="0"/>
          </a:p>
          <a:p>
            <a:pPr marL="0" indent="0">
              <a:buNone/>
            </a:pPr>
            <a:endParaRPr lang="en-IE" dirty="0"/>
          </a:p>
          <a:p>
            <a:pPr marL="0" indent="0">
              <a:buNone/>
            </a:pPr>
            <a:endParaRPr lang="en-IE" dirty="0"/>
          </a:p>
          <a:p>
            <a:pPr marL="0" indent="0">
              <a:buNone/>
            </a:pPr>
            <a:r>
              <a:rPr lang="en-IE" dirty="0"/>
              <a:t>When you have finished, present your findings to the class and listen to other team’s definitions to complete your own worksheet.  </a:t>
            </a:r>
          </a:p>
        </p:txBody>
      </p:sp>
      <p:graphicFrame>
        <p:nvGraphicFramePr>
          <p:cNvPr id="5" name="Table 4"/>
          <p:cNvGraphicFramePr>
            <a:graphicFrameLocks noGrp="1"/>
          </p:cNvGraphicFramePr>
          <p:nvPr>
            <p:extLst>
              <p:ext uri="{D42A27DB-BD31-4B8C-83A1-F6EECF244321}">
                <p14:modId xmlns:p14="http://schemas.microsoft.com/office/powerpoint/2010/main" val="592055621"/>
              </p:ext>
            </p:extLst>
          </p:nvPr>
        </p:nvGraphicFramePr>
        <p:xfrm>
          <a:off x="1765300" y="1816100"/>
          <a:ext cx="8128000" cy="3577166"/>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xmlns="" val="20000"/>
                    </a:ext>
                  </a:extLst>
                </a:gridCol>
                <a:gridCol w="4064000">
                  <a:extLst>
                    <a:ext uri="{9D8B030D-6E8A-4147-A177-3AD203B41FA5}">
                      <a16:colId xmlns:a16="http://schemas.microsoft.com/office/drawing/2014/main" xmlns="" val="20001"/>
                    </a:ext>
                  </a:extLst>
                </a:gridCol>
              </a:tblGrid>
              <a:tr h="468206">
                <a:tc>
                  <a:txBody>
                    <a:bodyPr/>
                    <a:lstStyle/>
                    <a:p>
                      <a:pPr algn="ctr"/>
                      <a:r>
                        <a:rPr lang="en-IE" sz="2000" dirty="0"/>
                        <a:t>TEAM A</a:t>
                      </a:r>
                    </a:p>
                  </a:txBody>
                  <a:tcPr/>
                </a:tc>
                <a:tc>
                  <a:txBody>
                    <a:bodyPr/>
                    <a:lstStyle/>
                    <a:p>
                      <a:pPr algn="ctr"/>
                      <a:r>
                        <a:rPr lang="en-IE" sz="2000" dirty="0"/>
                        <a:t>TEAM B</a:t>
                      </a:r>
                    </a:p>
                  </a:txBody>
                  <a:tcPr/>
                </a:tc>
                <a:extLst>
                  <a:ext uri="{0D108BD9-81ED-4DB2-BD59-A6C34878D82A}">
                    <a16:rowId xmlns:a16="http://schemas.microsoft.com/office/drawing/2014/main" xmlns="" val="10000"/>
                  </a:ext>
                </a:extLst>
              </a:tr>
              <a:tr h="370840">
                <a:tc>
                  <a:txBody>
                    <a:bodyPr/>
                    <a:lstStyle/>
                    <a:p>
                      <a:pPr algn="ctr"/>
                      <a:r>
                        <a:rPr lang="en-IE" dirty="0"/>
                        <a:t>Customer</a:t>
                      </a:r>
                    </a:p>
                    <a:p>
                      <a:pPr algn="ctr"/>
                      <a:r>
                        <a:rPr lang="en-IE" dirty="0"/>
                        <a:t>Store</a:t>
                      </a:r>
                      <a:r>
                        <a:rPr lang="en-IE" baseline="0" dirty="0"/>
                        <a:t> Assistant</a:t>
                      </a:r>
                    </a:p>
                    <a:p>
                      <a:pPr algn="ctr"/>
                      <a:r>
                        <a:rPr lang="en-IE" baseline="0" dirty="0"/>
                        <a:t>Returns</a:t>
                      </a:r>
                    </a:p>
                    <a:p>
                      <a:pPr algn="ctr"/>
                      <a:r>
                        <a:rPr lang="en-IE" baseline="0" dirty="0"/>
                        <a:t>Faulty Goods</a:t>
                      </a:r>
                    </a:p>
                    <a:p>
                      <a:pPr algn="ctr"/>
                      <a:r>
                        <a:rPr lang="en-IE" baseline="0" dirty="0"/>
                        <a:t>Sale or Return</a:t>
                      </a:r>
                    </a:p>
                    <a:p>
                      <a:pPr algn="ctr"/>
                      <a:r>
                        <a:rPr lang="en-IE" baseline="0" dirty="0"/>
                        <a:t>Consumable Item</a:t>
                      </a:r>
                    </a:p>
                    <a:p>
                      <a:pPr algn="ctr"/>
                      <a:r>
                        <a:rPr lang="en-IE" baseline="0" dirty="0"/>
                        <a:t>Receipt</a:t>
                      </a:r>
                    </a:p>
                    <a:p>
                      <a:pPr algn="ctr"/>
                      <a:r>
                        <a:rPr lang="en-IE" baseline="0" dirty="0"/>
                        <a:t>Shoplifting</a:t>
                      </a:r>
                    </a:p>
                    <a:p>
                      <a:pPr algn="ctr"/>
                      <a:r>
                        <a:rPr lang="en-IE" baseline="0" dirty="0"/>
                        <a:t>Footfall</a:t>
                      </a:r>
                    </a:p>
                    <a:p>
                      <a:pPr algn="ctr"/>
                      <a:r>
                        <a:rPr lang="en-IE" baseline="0" dirty="0"/>
                        <a:t>Average Transaction Value</a:t>
                      </a:r>
                    </a:p>
                    <a:p>
                      <a:pPr algn="ctr"/>
                      <a:r>
                        <a:rPr lang="en-IE" baseline="0" dirty="0"/>
                        <a:t>Stock Loss</a:t>
                      </a:r>
                      <a:endParaRPr lang="en-IE" dirty="0"/>
                    </a:p>
                  </a:txBody>
                  <a:tcPr/>
                </a:tc>
                <a:tc>
                  <a:txBody>
                    <a:bodyPr/>
                    <a:lstStyle/>
                    <a:p>
                      <a:pPr algn="ctr"/>
                      <a:r>
                        <a:rPr lang="en-IE" dirty="0"/>
                        <a:t>Repeat Sales</a:t>
                      </a:r>
                    </a:p>
                    <a:p>
                      <a:pPr algn="ctr"/>
                      <a:r>
                        <a:rPr lang="en-IE" dirty="0"/>
                        <a:t>Merchandising</a:t>
                      </a:r>
                    </a:p>
                    <a:p>
                      <a:pPr algn="ctr"/>
                      <a:r>
                        <a:rPr lang="en-IE" dirty="0"/>
                        <a:t>End of the Line</a:t>
                      </a:r>
                    </a:p>
                    <a:p>
                      <a:pPr algn="ctr"/>
                      <a:r>
                        <a:rPr lang="en-IE" dirty="0"/>
                        <a:t>Batch</a:t>
                      </a:r>
                      <a:r>
                        <a:rPr lang="en-IE" baseline="0" dirty="0"/>
                        <a:t> Products</a:t>
                      </a:r>
                    </a:p>
                    <a:p>
                      <a:pPr algn="ctr"/>
                      <a:r>
                        <a:rPr lang="en-IE" baseline="0" dirty="0"/>
                        <a:t>Sale of Goods Act</a:t>
                      </a:r>
                    </a:p>
                    <a:p>
                      <a:pPr algn="ctr"/>
                      <a:r>
                        <a:rPr lang="en-IE" baseline="0" dirty="0"/>
                        <a:t>Statutory Rights</a:t>
                      </a:r>
                    </a:p>
                    <a:p>
                      <a:pPr algn="ctr"/>
                      <a:r>
                        <a:rPr lang="en-IE" baseline="0" dirty="0"/>
                        <a:t>Guarantee</a:t>
                      </a:r>
                    </a:p>
                    <a:p>
                      <a:pPr algn="ctr"/>
                      <a:r>
                        <a:rPr lang="en-IE" baseline="0" dirty="0"/>
                        <a:t>Warranty</a:t>
                      </a:r>
                    </a:p>
                    <a:p>
                      <a:pPr algn="ctr"/>
                      <a:r>
                        <a:rPr lang="en-IE" baseline="0" dirty="0"/>
                        <a:t>Store Standards</a:t>
                      </a:r>
                    </a:p>
                    <a:p>
                      <a:pPr algn="ctr"/>
                      <a:r>
                        <a:rPr lang="en-IE" baseline="0" dirty="0"/>
                        <a:t>Product Groups</a:t>
                      </a:r>
                    </a:p>
                    <a:p>
                      <a:pPr algn="ctr"/>
                      <a:r>
                        <a:rPr lang="en-IE" baseline="0" dirty="0"/>
                        <a:t>Store Hygiene</a:t>
                      </a:r>
                      <a:endParaRPr lang="en-IE" dirty="0"/>
                    </a:p>
                  </a:txBody>
                  <a:tcPr/>
                </a:tc>
                <a:extLst>
                  <a:ext uri="{0D108BD9-81ED-4DB2-BD59-A6C34878D82A}">
                    <a16:rowId xmlns:a16="http://schemas.microsoft.com/office/drawing/2014/main" xmlns="" val="10001"/>
                  </a:ext>
                </a:extLst>
              </a:tr>
            </a:tbl>
          </a:graphicData>
        </a:graphic>
      </p:graphicFrame>
      <p:pic>
        <p:nvPicPr>
          <p:cNvPr id="6" name="Picture 5"/>
          <p:cNvPicPr>
            <a:picLocks noChangeAspect="1"/>
          </p:cNvPicPr>
          <p:nvPr/>
        </p:nvPicPr>
        <p:blipFill>
          <a:blip r:embed="rId2"/>
          <a:stretch>
            <a:fillRect/>
          </a:stretch>
        </p:blipFill>
        <p:spPr>
          <a:xfrm>
            <a:off x="341086" y="2786540"/>
            <a:ext cx="1146001" cy="1146001"/>
          </a:xfrm>
          <a:prstGeom prst="rect">
            <a:avLst/>
          </a:prstGeom>
        </p:spPr>
      </p:pic>
      <p:sp>
        <p:nvSpPr>
          <p:cNvPr id="4" name="Date Placeholder 3"/>
          <p:cNvSpPr>
            <a:spLocks noGrp="1"/>
          </p:cNvSpPr>
          <p:nvPr>
            <p:ph type="dt" sz="half" idx="10"/>
          </p:nvPr>
        </p:nvSpPr>
        <p:spPr/>
        <p:txBody>
          <a:bodyPr/>
          <a:lstStyle/>
          <a:p>
            <a:fld id="{75BD50A9-3A4A-4C63-A47F-E72DCC63B6AF}" type="datetime1">
              <a:rPr lang="en-IE" smtClean="0"/>
              <a:t>24/05/2016</a:t>
            </a:fld>
            <a:endParaRPr lang="en-IE"/>
          </a:p>
        </p:txBody>
      </p:sp>
      <p:sp>
        <p:nvSpPr>
          <p:cNvPr id="7" name="Footer Placeholder 6"/>
          <p:cNvSpPr>
            <a:spLocks noGrp="1"/>
          </p:cNvSpPr>
          <p:nvPr>
            <p:ph type="ftr" sz="quarter" idx="11"/>
          </p:nvPr>
        </p:nvSpPr>
        <p:spPr/>
        <p:txBody>
          <a:bodyPr/>
          <a:lstStyle/>
          <a:p>
            <a:r>
              <a:rPr lang="en-IE"/>
              <a:t>MOUREEN KELLY</a:t>
            </a:r>
          </a:p>
        </p:txBody>
      </p:sp>
    </p:spTree>
    <p:extLst>
      <p:ext uri="{BB962C8B-B14F-4D97-AF65-F5344CB8AC3E}">
        <p14:creationId xmlns:p14="http://schemas.microsoft.com/office/powerpoint/2010/main" val="32468596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E" sz="4800" b="1" dirty="0"/>
              <a:t>RETAIL PRACTICES</a:t>
            </a:r>
          </a:p>
        </p:txBody>
      </p:sp>
      <p:sp>
        <p:nvSpPr>
          <p:cNvPr id="3" name="Content Placeholder 2"/>
          <p:cNvSpPr>
            <a:spLocks noGrp="1"/>
          </p:cNvSpPr>
          <p:nvPr>
            <p:ph sz="quarter" idx="13"/>
          </p:nvPr>
        </p:nvSpPr>
        <p:spPr>
          <a:xfrm>
            <a:off x="913774" y="1752600"/>
            <a:ext cx="10363826" cy="4038599"/>
          </a:xfrm>
        </p:spPr>
        <p:txBody>
          <a:bodyPr/>
          <a:lstStyle/>
          <a:p>
            <a:pPr marL="0" indent="0" algn="ctr">
              <a:buNone/>
            </a:pPr>
            <a:endParaRPr lang="en-IE" dirty="0"/>
          </a:p>
          <a:p>
            <a:r>
              <a:rPr lang="en-IE" dirty="0"/>
              <a:t>Greeting the customer</a:t>
            </a:r>
          </a:p>
          <a:p>
            <a:r>
              <a:rPr lang="en-IE" dirty="0"/>
              <a:t>Approaching the customer</a:t>
            </a:r>
          </a:p>
          <a:p>
            <a:r>
              <a:rPr lang="en-IE" dirty="0"/>
              <a:t>Identifying customer needs</a:t>
            </a:r>
          </a:p>
          <a:p>
            <a:r>
              <a:rPr lang="en-IE" dirty="0"/>
              <a:t>Overcoming objectives</a:t>
            </a:r>
          </a:p>
          <a:p>
            <a:r>
              <a:rPr lang="en-IE" dirty="0"/>
              <a:t>Closing the sale</a:t>
            </a:r>
          </a:p>
          <a:p>
            <a:r>
              <a:rPr lang="en-IE" dirty="0"/>
              <a:t>Add on sales</a:t>
            </a:r>
          </a:p>
          <a:p>
            <a:r>
              <a:rPr lang="en-IE" dirty="0"/>
              <a:t>Up-selling</a:t>
            </a:r>
          </a:p>
        </p:txBody>
      </p:sp>
      <p:pic>
        <p:nvPicPr>
          <p:cNvPr id="5" name="Picture 4"/>
          <p:cNvPicPr>
            <a:picLocks noChangeAspect="1"/>
          </p:cNvPicPr>
          <p:nvPr/>
        </p:nvPicPr>
        <p:blipFill>
          <a:blip r:embed="rId2"/>
          <a:stretch>
            <a:fillRect/>
          </a:stretch>
        </p:blipFill>
        <p:spPr>
          <a:xfrm>
            <a:off x="5855722" y="2519753"/>
            <a:ext cx="5546014" cy="3271446"/>
          </a:xfrm>
          <a:prstGeom prst="rect">
            <a:avLst/>
          </a:prstGeom>
        </p:spPr>
      </p:pic>
      <p:sp>
        <p:nvSpPr>
          <p:cNvPr id="4" name="Date Placeholder 3"/>
          <p:cNvSpPr>
            <a:spLocks noGrp="1"/>
          </p:cNvSpPr>
          <p:nvPr>
            <p:ph type="dt" sz="half" idx="10"/>
          </p:nvPr>
        </p:nvSpPr>
        <p:spPr/>
        <p:txBody>
          <a:bodyPr/>
          <a:lstStyle/>
          <a:p>
            <a:fld id="{5FE9C123-A794-47CD-9182-A69D5C61D41F}" type="datetime1">
              <a:rPr lang="en-IE" smtClean="0"/>
              <a:t>24/05/2016</a:t>
            </a:fld>
            <a:endParaRPr lang="en-IE"/>
          </a:p>
        </p:txBody>
      </p:sp>
      <p:sp>
        <p:nvSpPr>
          <p:cNvPr id="6" name="Footer Placeholder 5"/>
          <p:cNvSpPr>
            <a:spLocks noGrp="1"/>
          </p:cNvSpPr>
          <p:nvPr>
            <p:ph type="ftr" sz="quarter" idx="11"/>
          </p:nvPr>
        </p:nvSpPr>
        <p:spPr/>
        <p:txBody>
          <a:bodyPr/>
          <a:lstStyle/>
          <a:p>
            <a:r>
              <a:rPr lang="en-IE"/>
              <a:t>MOUREEN KELLY</a:t>
            </a:r>
          </a:p>
        </p:txBody>
      </p:sp>
    </p:spTree>
    <p:extLst>
      <p:ext uri="{BB962C8B-B14F-4D97-AF65-F5344CB8AC3E}">
        <p14:creationId xmlns:p14="http://schemas.microsoft.com/office/powerpoint/2010/main" val="30480048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4" y="305367"/>
            <a:ext cx="10364451" cy="1596177"/>
          </a:xfrm>
        </p:spPr>
        <p:txBody>
          <a:bodyPr/>
          <a:lstStyle/>
          <a:p>
            <a:r>
              <a:rPr lang="en-IE" dirty="0"/>
              <a:t>1. Greeting the customer</a:t>
            </a:r>
          </a:p>
        </p:txBody>
      </p:sp>
      <p:sp>
        <p:nvSpPr>
          <p:cNvPr id="3" name="Content Placeholder 2"/>
          <p:cNvSpPr>
            <a:spLocks noGrp="1"/>
          </p:cNvSpPr>
          <p:nvPr>
            <p:ph sz="quarter" idx="13"/>
          </p:nvPr>
        </p:nvSpPr>
        <p:spPr>
          <a:xfrm>
            <a:off x="913774" y="1612900"/>
            <a:ext cx="10363826" cy="4178299"/>
          </a:xfrm>
        </p:spPr>
        <p:txBody>
          <a:bodyPr/>
          <a:lstStyle/>
          <a:p>
            <a:pPr marL="0" indent="0">
              <a:lnSpc>
                <a:spcPct val="90000"/>
              </a:lnSpc>
              <a:buNone/>
            </a:pPr>
            <a:r>
              <a:rPr lang="en-CA" altLang="en-US" b="1" dirty="0"/>
              <a:t>How many times have you heard these words from ‘sales’ people at a retail store?</a:t>
            </a:r>
          </a:p>
          <a:p>
            <a:pPr>
              <a:lnSpc>
                <a:spcPct val="90000"/>
              </a:lnSpc>
            </a:pPr>
            <a:r>
              <a:rPr lang="en-CA" altLang="en-US" b="1" dirty="0"/>
              <a:t>Hi! How are you…!</a:t>
            </a:r>
          </a:p>
          <a:p>
            <a:pPr>
              <a:lnSpc>
                <a:spcPct val="90000"/>
              </a:lnSpc>
            </a:pPr>
            <a:r>
              <a:rPr lang="en-CA" altLang="en-US" b="1" dirty="0"/>
              <a:t>Can I help you?</a:t>
            </a:r>
          </a:p>
          <a:p>
            <a:pPr>
              <a:lnSpc>
                <a:spcPct val="90000"/>
              </a:lnSpc>
            </a:pPr>
            <a:r>
              <a:rPr lang="en-CA" altLang="en-US" b="1" dirty="0"/>
              <a:t>Are you looking for something particular?</a:t>
            </a:r>
          </a:p>
          <a:p>
            <a:pPr>
              <a:lnSpc>
                <a:spcPct val="90000"/>
              </a:lnSpc>
            </a:pPr>
            <a:r>
              <a:rPr lang="en-CA" altLang="en-US" b="1" dirty="0"/>
              <a:t>How can I help you?</a:t>
            </a:r>
          </a:p>
          <a:p>
            <a:pPr marL="0" indent="0">
              <a:buNone/>
            </a:pPr>
            <a:r>
              <a:rPr lang="en-CA" altLang="en-US" b="1" dirty="0"/>
              <a:t>The purpose of any sales greeting is to establish positive communication with the customer so you can qualify their needs.</a:t>
            </a:r>
          </a:p>
          <a:p>
            <a:pPr marL="0" indent="0">
              <a:buNone/>
              <a:defRPr/>
            </a:pPr>
            <a:r>
              <a:rPr lang="en-US" dirty="0"/>
              <a:t>The greeting is the beginning of the actual sales process. It makes the customer feel welcomed and comfortable in the store!</a:t>
            </a:r>
          </a:p>
          <a:p>
            <a:pPr marL="0" indent="0">
              <a:buNone/>
            </a:pPr>
            <a:endParaRPr lang="en-CA" altLang="en-US" b="1" dirty="0"/>
          </a:p>
          <a:p>
            <a:pPr marL="0" indent="0">
              <a:buNone/>
            </a:pPr>
            <a:endParaRPr lang="en-IE" dirty="0"/>
          </a:p>
        </p:txBody>
      </p:sp>
      <p:pic>
        <p:nvPicPr>
          <p:cNvPr id="4" name="Picture 3"/>
          <p:cNvPicPr>
            <a:picLocks noChangeAspect="1"/>
          </p:cNvPicPr>
          <p:nvPr/>
        </p:nvPicPr>
        <p:blipFill>
          <a:blip r:embed="rId2"/>
          <a:stretch>
            <a:fillRect/>
          </a:stretch>
        </p:blipFill>
        <p:spPr>
          <a:xfrm>
            <a:off x="7700558" y="2097442"/>
            <a:ext cx="2384903" cy="1748929"/>
          </a:xfrm>
          <a:prstGeom prst="rect">
            <a:avLst/>
          </a:prstGeom>
        </p:spPr>
      </p:pic>
      <p:sp>
        <p:nvSpPr>
          <p:cNvPr id="5" name="Date Placeholder 4"/>
          <p:cNvSpPr>
            <a:spLocks noGrp="1"/>
          </p:cNvSpPr>
          <p:nvPr>
            <p:ph type="dt" sz="half" idx="10"/>
          </p:nvPr>
        </p:nvSpPr>
        <p:spPr/>
        <p:txBody>
          <a:bodyPr/>
          <a:lstStyle/>
          <a:p>
            <a:fld id="{113BE159-5926-4900-B4BB-F2F12008B427}" type="datetime1">
              <a:rPr lang="en-IE" smtClean="0"/>
              <a:t>24/05/2016</a:t>
            </a:fld>
            <a:endParaRPr lang="en-IE"/>
          </a:p>
        </p:txBody>
      </p:sp>
      <p:sp>
        <p:nvSpPr>
          <p:cNvPr id="6" name="Footer Placeholder 5"/>
          <p:cNvSpPr>
            <a:spLocks noGrp="1"/>
          </p:cNvSpPr>
          <p:nvPr>
            <p:ph type="ftr" sz="quarter" idx="11"/>
          </p:nvPr>
        </p:nvSpPr>
        <p:spPr/>
        <p:txBody>
          <a:bodyPr/>
          <a:lstStyle/>
          <a:p>
            <a:r>
              <a:rPr lang="en-IE"/>
              <a:t>MOUREEN KELLY</a:t>
            </a:r>
          </a:p>
        </p:txBody>
      </p:sp>
    </p:spTree>
    <p:extLst>
      <p:ext uri="{BB962C8B-B14F-4D97-AF65-F5344CB8AC3E}">
        <p14:creationId xmlns:p14="http://schemas.microsoft.com/office/powerpoint/2010/main" val="42680093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4" y="186717"/>
            <a:ext cx="10364451" cy="1596177"/>
          </a:xfrm>
        </p:spPr>
        <p:txBody>
          <a:bodyPr/>
          <a:lstStyle/>
          <a:p>
            <a:r>
              <a:rPr lang="en-IE" dirty="0"/>
              <a:t>2. Approaching the customer</a:t>
            </a:r>
          </a:p>
        </p:txBody>
      </p:sp>
      <p:sp>
        <p:nvSpPr>
          <p:cNvPr id="3" name="Content Placeholder 2"/>
          <p:cNvSpPr>
            <a:spLocks noGrp="1"/>
          </p:cNvSpPr>
          <p:nvPr>
            <p:ph sz="quarter" idx="13"/>
          </p:nvPr>
        </p:nvSpPr>
        <p:spPr>
          <a:xfrm>
            <a:off x="913774" y="1308100"/>
            <a:ext cx="10363826" cy="5321300"/>
          </a:xfrm>
        </p:spPr>
        <p:txBody>
          <a:bodyPr>
            <a:normAutofit/>
          </a:bodyPr>
          <a:lstStyle/>
          <a:p>
            <a:pPr marL="0" indent="0" algn="just">
              <a:buNone/>
              <a:defRPr/>
            </a:pPr>
            <a:r>
              <a:rPr lang="en-IE" dirty="0"/>
              <a:t>When a customer first walks through the door of your store, they want to feel comfortable and relaxed. All too often, though, customers feel under pressure to buy or are totally ignored. In order to make a sale you first have to approach and the customer.</a:t>
            </a:r>
          </a:p>
          <a:p>
            <a:pPr lvl="2">
              <a:defRPr/>
            </a:pPr>
            <a:r>
              <a:rPr lang="en-US" sz="1800" u="sng" dirty="0"/>
              <a:t>Why Greet?</a:t>
            </a:r>
            <a:r>
              <a:rPr lang="en-US" sz="1800" dirty="0"/>
              <a:t> –to make your presence felt, make the customer feel important</a:t>
            </a:r>
          </a:p>
          <a:p>
            <a:pPr marL="914400" lvl="2" indent="0">
              <a:buNone/>
              <a:defRPr/>
            </a:pPr>
            <a:endParaRPr lang="en-US" sz="1800" i="1" dirty="0"/>
          </a:p>
          <a:p>
            <a:pPr lvl="2">
              <a:defRPr/>
            </a:pPr>
            <a:r>
              <a:rPr lang="en-US" sz="1800" u="sng" dirty="0"/>
              <a:t>When to Greet</a:t>
            </a:r>
            <a:r>
              <a:rPr lang="en-US" sz="1800" dirty="0"/>
              <a:t> – after the customer is comfortable in the store, when looking around for help</a:t>
            </a:r>
          </a:p>
          <a:p>
            <a:pPr marL="914400" lvl="2" indent="0">
              <a:buNone/>
              <a:defRPr/>
            </a:pPr>
            <a:endParaRPr lang="en-US" sz="1800" i="1" dirty="0"/>
          </a:p>
          <a:p>
            <a:pPr lvl="2">
              <a:defRPr/>
            </a:pPr>
            <a:r>
              <a:rPr lang="en-US" sz="1800" u="sng" dirty="0"/>
              <a:t>Whether to approach or not</a:t>
            </a:r>
            <a:r>
              <a:rPr lang="en-US" sz="1800" dirty="0"/>
              <a:t> – leave the customer alone if he/she does not need assistance</a:t>
            </a:r>
          </a:p>
          <a:p>
            <a:pPr marL="914400" lvl="2" indent="0">
              <a:buNone/>
              <a:defRPr/>
            </a:pPr>
            <a:endParaRPr lang="en-US" sz="1800" i="1" dirty="0"/>
          </a:p>
          <a:p>
            <a:pPr lvl="2">
              <a:defRPr/>
            </a:pPr>
            <a:r>
              <a:rPr lang="en-US" sz="1800" u="sng" dirty="0"/>
              <a:t>How to greet</a:t>
            </a:r>
            <a:r>
              <a:rPr lang="en-US" sz="1800" dirty="0"/>
              <a:t> – Politely, not in a hurried manner, choose the correct language</a:t>
            </a:r>
          </a:p>
          <a:p>
            <a:pPr marL="0" indent="0">
              <a:buNone/>
            </a:pPr>
            <a:endParaRPr lang="en-IE" dirty="0"/>
          </a:p>
        </p:txBody>
      </p:sp>
      <p:pic>
        <p:nvPicPr>
          <p:cNvPr id="4" name="Picture 3"/>
          <p:cNvPicPr>
            <a:picLocks noChangeAspect="1"/>
          </p:cNvPicPr>
          <p:nvPr/>
        </p:nvPicPr>
        <p:blipFill>
          <a:blip r:embed="rId2"/>
          <a:stretch>
            <a:fillRect/>
          </a:stretch>
        </p:blipFill>
        <p:spPr>
          <a:xfrm>
            <a:off x="256458" y="3093928"/>
            <a:ext cx="1817078" cy="1479518"/>
          </a:xfrm>
          <a:prstGeom prst="rect">
            <a:avLst/>
          </a:prstGeom>
        </p:spPr>
      </p:pic>
      <p:sp>
        <p:nvSpPr>
          <p:cNvPr id="5" name="Date Placeholder 4"/>
          <p:cNvSpPr>
            <a:spLocks noGrp="1"/>
          </p:cNvSpPr>
          <p:nvPr>
            <p:ph type="dt" sz="half" idx="10"/>
          </p:nvPr>
        </p:nvSpPr>
        <p:spPr/>
        <p:txBody>
          <a:bodyPr/>
          <a:lstStyle/>
          <a:p>
            <a:fld id="{1554C94E-3AA1-4ACB-B382-0F2E7A5B35A5}" type="datetime1">
              <a:rPr lang="en-IE" smtClean="0"/>
              <a:t>24/05/2016</a:t>
            </a:fld>
            <a:endParaRPr lang="en-IE"/>
          </a:p>
        </p:txBody>
      </p:sp>
      <p:sp>
        <p:nvSpPr>
          <p:cNvPr id="6" name="Footer Placeholder 5"/>
          <p:cNvSpPr>
            <a:spLocks noGrp="1"/>
          </p:cNvSpPr>
          <p:nvPr>
            <p:ph type="ftr" sz="quarter" idx="11"/>
          </p:nvPr>
        </p:nvSpPr>
        <p:spPr/>
        <p:txBody>
          <a:bodyPr/>
          <a:lstStyle/>
          <a:p>
            <a:r>
              <a:rPr lang="en-IE"/>
              <a:t>MOUREEN KELLY</a:t>
            </a:r>
          </a:p>
        </p:txBody>
      </p:sp>
    </p:spTree>
    <p:extLst>
      <p:ext uri="{BB962C8B-B14F-4D97-AF65-F5344CB8AC3E}">
        <p14:creationId xmlns:p14="http://schemas.microsoft.com/office/powerpoint/2010/main" val="4945724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9001" y="100208"/>
            <a:ext cx="10364451" cy="1018632"/>
          </a:xfrm>
        </p:spPr>
        <p:txBody>
          <a:bodyPr/>
          <a:lstStyle/>
          <a:p>
            <a:r>
              <a:rPr lang="en-IE" dirty="0"/>
              <a:t>3. Identifying customer needs</a:t>
            </a:r>
          </a:p>
        </p:txBody>
      </p:sp>
      <p:sp>
        <p:nvSpPr>
          <p:cNvPr id="5" name="TextBox 4"/>
          <p:cNvSpPr txBox="1"/>
          <p:nvPr/>
        </p:nvSpPr>
        <p:spPr>
          <a:xfrm>
            <a:off x="548535" y="1118840"/>
            <a:ext cx="8232211" cy="4154984"/>
          </a:xfrm>
          <a:prstGeom prst="rect">
            <a:avLst/>
          </a:prstGeom>
          <a:noFill/>
        </p:spPr>
        <p:txBody>
          <a:bodyPr wrap="square" rtlCol="0">
            <a:spAutoFit/>
          </a:bodyPr>
          <a:lstStyle/>
          <a:p>
            <a:r>
              <a:rPr lang="en-IE" sz="2400" dirty="0"/>
              <a:t>Once you have identified who your customers are, you need to assess what they need from your product or service.</a:t>
            </a:r>
          </a:p>
          <a:p>
            <a:endParaRPr lang="en-IE" sz="2400" dirty="0"/>
          </a:p>
          <a:p>
            <a:r>
              <a:rPr lang="en-IE" sz="2400" dirty="0"/>
              <a:t>Most customer needs can be divided into four basic categories:</a:t>
            </a:r>
          </a:p>
          <a:p>
            <a:pPr marL="342900" indent="-342900">
              <a:buFont typeface="Arial" panose="020B0604020202020204" pitchFamily="34" charset="0"/>
              <a:buChar char="•"/>
            </a:pPr>
            <a:r>
              <a:rPr lang="en-IE" sz="2400" b="1" dirty="0"/>
              <a:t>The need to be understood</a:t>
            </a:r>
            <a:endParaRPr lang="en-IE" sz="2400" dirty="0"/>
          </a:p>
          <a:p>
            <a:pPr marL="342900" indent="-342900">
              <a:buFont typeface="Arial" panose="020B0604020202020204" pitchFamily="34" charset="0"/>
              <a:buChar char="•"/>
            </a:pPr>
            <a:r>
              <a:rPr lang="en-IE" sz="2400" b="1" dirty="0"/>
              <a:t>The need to feel welcome</a:t>
            </a:r>
            <a:endParaRPr lang="en-IE" sz="2400" dirty="0"/>
          </a:p>
          <a:p>
            <a:pPr marL="342900" indent="-342900">
              <a:buFont typeface="Arial" panose="020B0604020202020204" pitchFamily="34" charset="0"/>
              <a:buChar char="•"/>
            </a:pPr>
            <a:r>
              <a:rPr lang="en-IE" sz="2400" b="1" dirty="0"/>
              <a:t>The need to feel important</a:t>
            </a:r>
            <a:endParaRPr lang="en-IE" sz="2400" dirty="0"/>
          </a:p>
          <a:p>
            <a:pPr marL="342900" indent="-342900">
              <a:buFont typeface="Arial" panose="020B0604020202020204" pitchFamily="34" charset="0"/>
              <a:buChar char="•"/>
            </a:pPr>
            <a:r>
              <a:rPr lang="en-IE" sz="2400" b="1" dirty="0"/>
              <a:t>The need for comfort</a:t>
            </a:r>
            <a:r>
              <a:rPr lang="en-IE" sz="2400" dirty="0"/>
              <a:t/>
            </a:r>
            <a:br>
              <a:rPr lang="en-IE" sz="2400" dirty="0"/>
            </a:br>
            <a:endParaRPr lang="en-IE" sz="2400" dirty="0"/>
          </a:p>
          <a:p>
            <a:r>
              <a:rPr lang="en-IE" sz="2400" dirty="0"/>
              <a:t>By knowing who your customers are, you are more able to meet their needs</a:t>
            </a:r>
          </a:p>
        </p:txBody>
      </p:sp>
      <p:pic>
        <p:nvPicPr>
          <p:cNvPr id="6" name="Picture 5"/>
          <p:cNvPicPr>
            <a:picLocks noChangeAspect="1"/>
          </p:cNvPicPr>
          <p:nvPr/>
        </p:nvPicPr>
        <p:blipFill rotWithShape="1">
          <a:blip r:embed="rId2"/>
          <a:srcRect t="24247" b="21397"/>
          <a:stretch/>
        </p:blipFill>
        <p:spPr>
          <a:xfrm>
            <a:off x="4778614" y="2705622"/>
            <a:ext cx="5114925" cy="1553227"/>
          </a:xfrm>
          <a:prstGeom prst="rect">
            <a:avLst/>
          </a:prstGeom>
        </p:spPr>
      </p:pic>
      <p:sp>
        <p:nvSpPr>
          <p:cNvPr id="3" name="Date Placeholder 2"/>
          <p:cNvSpPr>
            <a:spLocks noGrp="1"/>
          </p:cNvSpPr>
          <p:nvPr>
            <p:ph type="dt" sz="half" idx="10"/>
          </p:nvPr>
        </p:nvSpPr>
        <p:spPr/>
        <p:txBody>
          <a:bodyPr/>
          <a:lstStyle/>
          <a:p>
            <a:fld id="{13E58E14-FCB9-4932-9436-FA91C089D035}" type="datetime1">
              <a:rPr lang="en-IE" smtClean="0"/>
              <a:t>24/05/2016</a:t>
            </a:fld>
            <a:endParaRPr lang="en-IE"/>
          </a:p>
        </p:txBody>
      </p:sp>
      <p:sp>
        <p:nvSpPr>
          <p:cNvPr id="4" name="Footer Placeholder 3"/>
          <p:cNvSpPr>
            <a:spLocks noGrp="1"/>
          </p:cNvSpPr>
          <p:nvPr>
            <p:ph type="ftr" sz="quarter" idx="11"/>
          </p:nvPr>
        </p:nvSpPr>
        <p:spPr/>
        <p:txBody>
          <a:bodyPr/>
          <a:lstStyle/>
          <a:p>
            <a:r>
              <a:rPr lang="en-IE"/>
              <a:t>MOUREEN KELLY</a:t>
            </a:r>
          </a:p>
        </p:txBody>
      </p:sp>
    </p:spTree>
    <p:extLst>
      <p:ext uri="{BB962C8B-B14F-4D97-AF65-F5344CB8AC3E}">
        <p14:creationId xmlns:p14="http://schemas.microsoft.com/office/powerpoint/2010/main" val="6436938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4749" y="20506"/>
            <a:ext cx="10364451" cy="1160594"/>
          </a:xfrm>
        </p:spPr>
        <p:txBody>
          <a:bodyPr/>
          <a:lstStyle/>
          <a:p>
            <a:r>
              <a:rPr lang="en-IE" dirty="0"/>
              <a:t>4. Overcoming objections</a:t>
            </a:r>
          </a:p>
        </p:txBody>
      </p:sp>
      <p:sp>
        <p:nvSpPr>
          <p:cNvPr id="3" name="Content Placeholder 2"/>
          <p:cNvSpPr>
            <a:spLocks noGrp="1"/>
          </p:cNvSpPr>
          <p:nvPr>
            <p:ph sz="quarter" idx="13"/>
          </p:nvPr>
        </p:nvSpPr>
        <p:spPr>
          <a:xfrm>
            <a:off x="913774" y="901874"/>
            <a:ext cx="10363826" cy="5727526"/>
          </a:xfrm>
        </p:spPr>
        <p:txBody>
          <a:bodyPr>
            <a:normAutofit/>
          </a:bodyPr>
          <a:lstStyle/>
          <a:p>
            <a:pPr marL="0" indent="0" algn="just">
              <a:lnSpc>
                <a:spcPct val="80000"/>
              </a:lnSpc>
              <a:buNone/>
            </a:pPr>
            <a:r>
              <a:rPr lang="en-CA" altLang="en-US" b="1" dirty="0"/>
              <a:t>Often customers may express concerns or objections about buying. It is important to know how to overcome these objections. Properly handled, most customer objections are actually steps to the sale! </a:t>
            </a:r>
          </a:p>
          <a:p>
            <a:pPr marL="0" indent="0" algn="just">
              <a:lnSpc>
                <a:spcPct val="80000"/>
              </a:lnSpc>
              <a:buNone/>
            </a:pPr>
            <a:endParaRPr lang="en-CA" altLang="en-US" b="1" dirty="0"/>
          </a:p>
          <a:p>
            <a:pPr marL="0" indent="0" algn="just">
              <a:lnSpc>
                <a:spcPct val="80000"/>
              </a:lnSpc>
              <a:buNone/>
            </a:pPr>
            <a:r>
              <a:rPr lang="en-CA" altLang="en-US" b="1" dirty="0"/>
              <a:t>Here are a few tips to help you overcome objections:</a:t>
            </a:r>
          </a:p>
          <a:p>
            <a:pPr marL="514350" indent="-514350" algn="just">
              <a:lnSpc>
                <a:spcPct val="80000"/>
              </a:lnSpc>
              <a:buFont typeface="Wingdings" panose="05000000000000000000" pitchFamily="2" charset="2"/>
              <a:buChar char="Ø"/>
            </a:pPr>
            <a:r>
              <a:rPr lang="en-CA" altLang="en-US" b="1" dirty="0"/>
              <a:t>Do not use canned sales techniques- </a:t>
            </a:r>
            <a:r>
              <a:rPr lang="en-CA" altLang="en-US" dirty="0"/>
              <a:t>customers can see right through it!</a:t>
            </a:r>
          </a:p>
          <a:p>
            <a:pPr marL="514350" indent="-514350" algn="just">
              <a:lnSpc>
                <a:spcPct val="80000"/>
              </a:lnSpc>
              <a:buFont typeface="Wingdings" panose="05000000000000000000" pitchFamily="2" charset="2"/>
              <a:buChar char="Ø"/>
            </a:pPr>
            <a:r>
              <a:rPr lang="en-CA" altLang="en-US" b="1" dirty="0"/>
              <a:t>Validate the objection- </a:t>
            </a:r>
            <a:r>
              <a:rPr lang="en-CA" altLang="en-US" dirty="0"/>
              <a:t>Always validate the objection and never argue or disagree with the customer. Repeat back the objection. NEVER respond to the objection immediately. </a:t>
            </a:r>
          </a:p>
          <a:p>
            <a:pPr marL="514350" indent="-514350" algn="just">
              <a:lnSpc>
                <a:spcPct val="80000"/>
              </a:lnSpc>
              <a:buFont typeface="Wingdings" panose="05000000000000000000" pitchFamily="2" charset="2"/>
              <a:buChar char="Ø"/>
            </a:pPr>
            <a:r>
              <a:rPr lang="en-CA" altLang="en-US" b="1" dirty="0"/>
              <a:t>ASK a question! </a:t>
            </a:r>
            <a:r>
              <a:rPr lang="en-CA" altLang="en-US" dirty="0"/>
              <a:t>The best way to deal with an objection is to ask a question. Here are six powerful words that is important to a salesperson’s life. Who? What? When? Why? How?</a:t>
            </a:r>
          </a:p>
          <a:p>
            <a:pPr marL="514350" indent="-514350" algn="just">
              <a:lnSpc>
                <a:spcPct val="80000"/>
              </a:lnSpc>
              <a:buFont typeface="Wingdings" panose="05000000000000000000" pitchFamily="2" charset="2"/>
              <a:buChar char="Ø"/>
            </a:pPr>
            <a:r>
              <a:rPr lang="en-CA" altLang="en-US" dirty="0"/>
              <a:t>Find the real concern and help solve the customers problem. </a:t>
            </a:r>
            <a:r>
              <a:rPr lang="en-CA" altLang="en-US" b="1" dirty="0"/>
              <a:t>Treat the objection as questions </a:t>
            </a:r>
            <a:r>
              <a:rPr lang="en-CA" altLang="en-US" dirty="0"/>
              <a:t>and uncover the solution.</a:t>
            </a:r>
          </a:p>
          <a:p>
            <a:pPr marL="514350" indent="-514350" algn="just">
              <a:lnSpc>
                <a:spcPct val="80000"/>
              </a:lnSpc>
              <a:buFont typeface="Wingdings" panose="05000000000000000000" pitchFamily="2" charset="2"/>
              <a:buChar char="Ø"/>
            </a:pPr>
            <a:r>
              <a:rPr lang="en-CA" altLang="en-US" dirty="0"/>
              <a:t>Prepare common objections by writing them down. </a:t>
            </a:r>
            <a:r>
              <a:rPr lang="en-CA" altLang="en-US" b="1" dirty="0"/>
              <a:t>Anticipate</a:t>
            </a:r>
            <a:r>
              <a:rPr lang="en-CA" altLang="en-US" dirty="0"/>
              <a:t> those objections and be prepared to solve them with the customer.</a:t>
            </a:r>
          </a:p>
          <a:p>
            <a:pPr marL="0" indent="0" algn="just">
              <a:lnSpc>
                <a:spcPct val="80000"/>
              </a:lnSpc>
              <a:buNone/>
            </a:pPr>
            <a:endParaRPr lang="en-CA" altLang="en-US" b="1" dirty="0"/>
          </a:p>
          <a:p>
            <a:pPr marL="0" indent="0" algn="just">
              <a:lnSpc>
                <a:spcPct val="80000"/>
              </a:lnSpc>
              <a:buNone/>
            </a:pPr>
            <a:endParaRPr lang="en-CA" altLang="en-US" b="1" dirty="0"/>
          </a:p>
        </p:txBody>
      </p:sp>
      <p:pic>
        <p:nvPicPr>
          <p:cNvPr id="4" name="Picture 3"/>
          <p:cNvPicPr>
            <a:picLocks noChangeAspect="1"/>
          </p:cNvPicPr>
          <p:nvPr/>
        </p:nvPicPr>
        <p:blipFill rotWithShape="1">
          <a:blip r:embed="rId2"/>
          <a:srcRect t="7534" b="17945"/>
          <a:stretch/>
        </p:blipFill>
        <p:spPr>
          <a:xfrm>
            <a:off x="8617211" y="1397857"/>
            <a:ext cx="1904652" cy="1064518"/>
          </a:xfrm>
          <a:prstGeom prst="rect">
            <a:avLst/>
          </a:prstGeom>
        </p:spPr>
      </p:pic>
      <p:sp>
        <p:nvSpPr>
          <p:cNvPr id="5" name="Date Placeholder 4"/>
          <p:cNvSpPr>
            <a:spLocks noGrp="1"/>
          </p:cNvSpPr>
          <p:nvPr>
            <p:ph type="dt" sz="half" idx="10"/>
          </p:nvPr>
        </p:nvSpPr>
        <p:spPr/>
        <p:txBody>
          <a:bodyPr/>
          <a:lstStyle/>
          <a:p>
            <a:fld id="{C8640342-52A8-4361-BB12-DC852298663E}" type="datetime1">
              <a:rPr lang="en-IE" smtClean="0"/>
              <a:t>24/05/2016</a:t>
            </a:fld>
            <a:endParaRPr lang="en-IE"/>
          </a:p>
        </p:txBody>
      </p:sp>
      <p:sp>
        <p:nvSpPr>
          <p:cNvPr id="6" name="Footer Placeholder 5"/>
          <p:cNvSpPr>
            <a:spLocks noGrp="1"/>
          </p:cNvSpPr>
          <p:nvPr>
            <p:ph type="ftr" sz="quarter" idx="11"/>
          </p:nvPr>
        </p:nvSpPr>
        <p:spPr/>
        <p:txBody>
          <a:bodyPr/>
          <a:lstStyle/>
          <a:p>
            <a:r>
              <a:rPr lang="en-IE"/>
              <a:t>MOUREEN KELLY</a:t>
            </a:r>
          </a:p>
        </p:txBody>
      </p:sp>
    </p:spTree>
    <p:extLst>
      <p:ext uri="{BB962C8B-B14F-4D97-AF65-F5344CB8AC3E}">
        <p14:creationId xmlns:p14="http://schemas.microsoft.com/office/powerpoint/2010/main" val="1068953078"/>
      </p:ext>
    </p:extLst>
  </p:cSld>
  <p:clrMapOvr>
    <a:masterClrMapping/>
  </p:clrMapOvr>
</p:sld>
</file>

<file path=ppt/theme/theme1.xml><?xml version="1.0" encoding="utf-8"?>
<a:theme xmlns:a="http://schemas.openxmlformats.org/drawingml/2006/main" name="Droplet">
  <a:themeElements>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TM04033925[[fn=Droplet]]</Template>
  <TotalTime>223</TotalTime>
  <Words>1347</Words>
  <Application>Microsoft Office PowerPoint</Application>
  <PresentationFormat>Widescreen</PresentationFormat>
  <Paragraphs>223</Paragraphs>
  <Slides>23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Arial</vt:lpstr>
      <vt:lpstr>Calibri</vt:lpstr>
      <vt:lpstr>Tw Cen MT</vt:lpstr>
      <vt:lpstr>Wingdings</vt:lpstr>
      <vt:lpstr>Droplet</vt:lpstr>
      <vt:lpstr>UNIT 2: RETEAIL TERMINOLOGY &amp; PRACTICES</vt:lpstr>
      <vt:lpstr>RETAIL TERMINIOLOGY &amp; PRACTICES: TOPICS</vt:lpstr>
      <vt:lpstr>RETAIL TERMINOLOGY</vt:lpstr>
      <vt:lpstr>ACTIVITY 1:</vt:lpstr>
      <vt:lpstr>RETAIL PRACTICES</vt:lpstr>
      <vt:lpstr>1. Greeting the customer</vt:lpstr>
      <vt:lpstr>2. Approaching the customer</vt:lpstr>
      <vt:lpstr>3. Identifying customer needs</vt:lpstr>
      <vt:lpstr>4. Overcoming objections</vt:lpstr>
      <vt:lpstr>5. Closing the sale</vt:lpstr>
      <vt:lpstr>6. Add on sales</vt:lpstr>
      <vt:lpstr>7. Upselling</vt:lpstr>
      <vt:lpstr>CUSTOMER SERVICE</vt:lpstr>
      <vt:lpstr>Why is Customer Service important in retail?</vt:lpstr>
      <vt:lpstr>ACTIVITY 2:</vt:lpstr>
      <vt:lpstr>RETAIL SELLING</vt:lpstr>
      <vt:lpstr>ACTIVITY 3:</vt:lpstr>
      <vt:lpstr>Retail sales techniques</vt:lpstr>
      <vt:lpstr>UNIQUE SELLING POINT (usp)</vt:lpstr>
      <vt:lpstr>Essential elements to the USP</vt:lpstr>
      <vt:lpstr>ACTIVITY 4: </vt:lpstr>
      <vt:lpstr>End of unit 2</vt:lpstr>
      <vt:lpstr>SOURCES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RETEAIL TERMINOLOGY &amp; PRACTICES</dc:title>
  <dc:creator>Kevin Delaney</dc:creator>
  <cp:lastModifiedBy>Noelene Sharkey</cp:lastModifiedBy>
  <cp:revision>25</cp:revision>
  <dcterms:created xsi:type="dcterms:W3CDTF">2015-07-31T08:48:31Z</dcterms:created>
  <dcterms:modified xsi:type="dcterms:W3CDTF">2016-05-24T08:23:01Z</dcterms:modified>
</cp:coreProperties>
</file>