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68" r:id="rId5"/>
    <p:sldId id="260" r:id="rId6"/>
    <p:sldId id="278" r:id="rId7"/>
    <p:sldId id="279" r:id="rId8"/>
    <p:sldId id="280" r:id="rId9"/>
    <p:sldId id="281" r:id="rId10"/>
    <p:sldId id="282" r:id="rId11"/>
    <p:sldId id="259" r:id="rId12"/>
    <p:sldId id="262" r:id="rId13"/>
    <p:sldId id="269" r:id="rId14"/>
    <p:sldId id="270" r:id="rId15"/>
    <p:sldId id="271" r:id="rId16"/>
    <p:sldId id="272" r:id="rId17"/>
    <p:sldId id="273" r:id="rId18"/>
    <p:sldId id="275" r:id="rId19"/>
    <p:sldId id="274" r:id="rId20"/>
    <p:sldId id="261" r:id="rId21"/>
    <p:sldId id="264" r:id="rId22"/>
    <p:sldId id="284" r:id="rId23"/>
    <p:sldId id="285" r:id="rId24"/>
    <p:sldId id="287" r:id="rId25"/>
    <p:sldId id="263" r:id="rId26"/>
    <p:sldId id="26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103" d="100"/>
          <a:sy n="103"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051E0-A970-47AA-88F2-DC1D33155A54}" type="datetimeFigureOut">
              <a:rPr lang="en-IE" smtClean="0"/>
              <a:t>24/05/2016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0902C-EAFB-40CD-B3FE-981E4484B8BE}" type="slidenum">
              <a:rPr lang="en-IE" smtClean="0"/>
              <a:t>‹#›</a:t>
            </a:fld>
            <a:endParaRPr lang="en-IE"/>
          </a:p>
        </p:txBody>
      </p:sp>
    </p:spTree>
    <p:extLst>
      <p:ext uri="{BB962C8B-B14F-4D97-AF65-F5344CB8AC3E}">
        <p14:creationId xmlns:p14="http://schemas.microsoft.com/office/powerpoint/2010/main" val="229938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1C69CF-ADEE-48A7-B25D-386DC864029C}"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 </a:t>
            </a:r>
          </a:p>
        </p:txBody>
      </p:sp>
      <p:sp>
        <p:nvSpPr>
          <p:cNvPr id="6" name="Slide Number Placeholder 5"/>
          <p:cNvSpPr>
            <a:spLocks noGrp="1"/>
          </p:cNvSpPr>
          <p:nvPr>
            <p:ph type="sldNum" sz="quarter" idx="12"/>
          </p:nvPr>
        </p:nvSpPr>
        <p:spPr/>
        <p:txBody>
          <a:bodyPr/>
          <a:lstStyle/>
          <a:p>
            <a:fld id="{AB483CE9-8132-4CDB-BCB5-FF74FD06D44D}"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1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3DF8C-A4BA-45D1-A13E-2EB81B5F40E6}"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 </a:t>
            </a:r>
          </a:p>
        </p:txBody>
      </p:sp>
      <p:sp>
        <p:nvSpPr>
          <p:cNvPr id="6" name="Slide Number Placeholder 5"/>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219580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9E5A0-4BD3-4B4C-8295-84565E209F4A}"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 </a:t>
            </a:r>
          </a:p>
        </p:txBody>
      </p:sp>
      <p:sp>
        <p:nvSpPr>
          <p:cNvPr id="6" name="Slide Number Placeholder 5"/>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320187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819E2-7273-4EA7-890B-6049A2E96A77}"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 </a:t>
            </a:r>
          </a:p>
        </p:txBody>
      </p:sp>
      <p:sp>
        <p:nvSpPr>
          <p:cNvPr id="6" name="Slide Number Placeholder 5"/>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361883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BD8E6-CC16-4FA4-AE89-5BC43C653C11}" type="datetime1">
              <a:rPr lang="en-IE" smtClean="0"/>
              <a:t>24/05/2016</a:t>
            </a:fld>
            <a:endParaRPr lang="en-IE"/>
          </a:p>
        </p:txBody>
      </p:sp>
      <p:sp>
        <p:nvSpPr>
          <p:cNvPr id="5" name="Footer Placeholder 4"/>
          <p:cNvSpPr>
            <a:spLocks noGrp="1"/>
          </p:cNvSpPr>
          <p:nvPr>
            <p:ph type="ftr" sz="quarter" idx="11"/>
          </p:nvPr>
        </p:nvSpPr>
        <p:spPr/>
        <p:txBody>
          <a:bodyPr/>
          <a:lstStyle/>
          <a:p>
            <a:r>
              <a:rPr lang="en-IE"/>
              <a:t>Moureen Kelly </a:t>
            </a:r>
          </a:p>
        </p:txBody>
      </p:sp>
      <p:sp>
        <p:nvSpPr>
          <p:cNvPr id="6" name="Slide Number Placeholder 5"/>
          <p:cNvSpPr>
            <a:spLocks noGrp="1"/>
          </p:cNvSpPr>
          <p:nvPr>
            <p:ph type="sldNum" sz="quarter" idx="12"/>
          </p:nvPr>
        </p:nvSpPr>
        <p:spPr/>
        <p:txBody>
          <a:bodyPr/>
          <a:lstStyle/>
          <a:p>
            <a:fld id="{AB483CE9-8132-4CDB-BCB5-FF74FD06D44D}"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1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3E79C2-6F3B-4D6A-AB76-1C474285B525}"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 </a:t>
            </a:r>
          </a:p>
        </p:txBody>
      </p:sp>
      <p:sp>
        <p:nvSpPr>
          <p:cNvPr id="7" name="Slide Number Placeholder 6"/>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35484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BCBD9D-4D1F-4688-A1E7-F8E3C609E8B3}" type="datetime1">
              <a:rPr lang="en-IE" smtClean="0"/>
              <a:t>24/05/2016</a:t>
            </a:fld>
            <a:endParaRPr lang="en-IE"/>
          </a:p>
        </p:txBody>
      </p:sp>
      <p:sp>
        <p:nvSpPr>
          <p:cNvPr id="8" name="Footer Placeholder 7"/>
          <p:cNvSpPr>
            <a:spLocks noGrp="1"/>
          </p:cNvSpPr>
          <p:nvPr>
            <p:ph type="ftr" sz="quarter" idx="11"/>
          </p:nvPr>
        </p:nvSpPr>
        <p:spPr/>
        <p:txBody>
          <a:bodyPr/>
          <a:lstStyle/>
          <a:p>
            <a:r>
              <a:rPr lang="en-IE"/>
              <a:t>Moureen Kelly </a:t>
            </a:r>
          </a:p>
        </p:txBody>
      </p:sp>
      <p:sp>
        <p:nvSpPr>
          <p:cNvPr id="9" name="Slide Number Placeholder 8"/>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82094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E63A0-FA21-453E-8625-5BE62FD7FEA4}" type="datetime1">
              <a:rPr lang="en-IE" smtClean="0"/>
              <a:t>24/05/2016</a:t>
            </a:fld>
            <a:endParaRPr lang="en-IE"/>
          </a:p>
        </p:txBody>
      </p:sp>
      <p:sp>
        <p:nvSpPr>
          <p:cNvPr id="4" name="Footer Placeholder 3"/>
          <p:cNvSpPr>
            <a:spLocks noGrp="1"/>
          </p:cNvSpPr>
          <p:nvPr>
            <p:ph type="ftr" sz="quarter" idx="11"/>
          </p:nvPr>
        </p:nvSpPr>
        <p:spPr/>
        <p:txBody>
          <a:bodyPr/>
          <a:lstStyle/>
          <a:p>
            <a:r>
              <a:rPr lang="en-IE"/>
              <a:t>Moureen Kelly </a:t>
            </a:r>
          </a:p>
        </p:txBody>
      </p:sp>
      <p:sp>
        <p:nvSpPr>
          <p:cNvPr id="5" name="Slide Number Placeholder 4"/>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325960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2E97C5-5B57-4252-A17C-9A80DCE86B60}" type="datetime1">
              <a:rPr lang="en-IE" smtClean="0"/>
              <a:t>24/05/2016</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E"/>
              <a:t>Moureen Kelly </a:t>
            </a:r>
          </a:p>
        </p:txBody>
      </p:sp>
      <p:sp>
        <p:nvSpPr>
          <p:cNvPr id="9" name="Slide Number Placeholder 8"/>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12427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F0DD30-3AEC-45FF-9CC3-9A1EBB9B7EB1}" type="datetime1">
              <a:rPr lang="en-IE" smtClean="0"/>
              <a:t>24/05/2016</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E"/>
              <a:t>Moureen Kelly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483CE9-8132-4CDB-BCB5-FF74FD06D44D}" type="slidenum">
              <a:rPr lang="en-IE" smtClean="0"/>
              <a:t>‹#›</a:t>
            </a:fld>
            <a:endParaRPr lang="en-IE"/>
          </a:p>
        </p:txBody>
      </p:sp>
    </p:spTree>
    <p:extLst>
      <p:ext uri="{BB962C8B-B14F-4D97-AF65-F5344CB8AC3E}">
        <p14:creationId xmlns:p14="http://schemas.microsoft.com/office/powerpoint/2010/main" val="170290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321F8-15F0-4533-ABBD-52006B4361BA}" type="datetime1">
              <a:rPr lang="en-IE" smtClean="0"/>
              <a:t>24/05/2016</a:t>
            </a:fld>
            <a:endParaRPr lang="en-IE"/>
          </a:p>
        </p:txBody>
      </p:sp>
      <p:sp>
        <p:nvSpPr>
          <p:cNvPr id="6" name="Footer Placeholder 5"/>
          <p:cNvSpPr>
            <a:spLocks noGrp="1"/>
          </p:cNvSpPr>
          <p:nvPr>
            <p:ph type="ftr" sz="quarter" idx="11"/>
          </p:nvPr>
        </p:nvSpPr>
        <p:spPr/>
        <p:txBody>
          <a:bodyPr/>
          <a:lstStyle/>
          <a:p>
            <a:r>
              <a:rPr lang="en-IE"/>
              <a:t>Moureen Kelly </a:t>
            </a:r>
          </a:p>
        </p:txBody>
      </p:sp>
      <p:sp>
        <p:nvSpPr>
          <p:cNvPr id="7" name="Slide Number Placeholder 6"/>
          <p:cNvSpPr>
            <a:spLocks noGrp="1"/>
          </p:cNvSpPr>
          <p:nvPr>
            <p:ph type="sldNum" sz="quarter" idx="12"/>
          </p:nvPr>
        </p:nvSpPr>
        <p:spPr/>
        <p:txBody>
          <a:bodyPr/>
          <a:lstStyle/>
          <a:p>
            <a:fld id="{AB483CE9-8132-4CDB-BCB5-FF74FD06D44D}" type="slidenum">
              <a:rPr lang="en-IE" smtClean="0"/>
              <a:t>‹#›</a:t>
            </a:fld>
            <a:endParaRPr lang="en-IE"/>
          </a:p>
        </p:txBody>
      </p:sp>
    </p:spTree>
    <p:extLst>
      <p:ext uri="{BB962C8B-B14F-4D97-AF65-F5344CB8AC3E}">
        <p14:creationId xmlns:p14="http://schemas.microsoft.com/office/powerpoint/2010/main" val="162791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6B3ACB-4125-4B7D-B052-04DE4A47DF6C}" type="datetime1">
              <a:rPr lang="en-IE" smtClean="0"/>
              <a:t>24/05/2016</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E"/>
              <a:t>Moureen Kelly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483CE9-8132-4CDB-BCB5-FF74FD06D44D}"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3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eachingenglish.org.uk/sites/teacheng/files/branding%20and%20brand%20names-worksheets.pdf" TargetMode="External"/><Relationship Id="rId2" Type="http://schemas.openxmlformats.org/officeDocument/2006/relationships/hyperlink" Target="http://www.marketingdonut.co.uk/marketing/marketing-strategy/the-five-principles-of-retail" TargetMode="External"/><Relationship Id="rId1" Type="http://schemas.openxmlformats.org/officeDocument/2006/relationships/slideLayout" Target="../slideLayouts/slideLayout2.xml"/><Relationship Id="rId4" Type="http://schemas.openxmlformats.org/officeDocument/2006/relationships/hyperlink" Target="http://www.tutor2u.net/retail/induction.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566670"/>
            <a:ext cx="10058400" cy="2200098"/>
          </a:xfrm>
        </p:spPr>
        <p:txBody>
          <a:bodyPr/>
          <a:lstStyle/>
          <a:p>
            <a:r>
              <a:rPr lang="en-IE" dirty="0"/>
              <a:t>UNIT 1: Introduction to Retailing</a:t>
            </a:r>
          </a:p>
        </p:txBody>
      </p:sp>
      <p:sp>
        <p:nvSpPr>
          <p:cNvPr id="3" name="Subtitle 2"/>
          <p:cNvSpPr>
            <a:spLocks noGrp="1"/>
          </p:cNvSpPr>
          <p:nvPr>
            <p:ph type="subTitle" idx="1"/>
          </p:nvPr>
        </p:nvSpPr>
        <p:spPr/>
        <p:txBody>
          <a:bodyPr>
            <a:normAutofit fontScale="92500" lnSpcReduction="10000"/>
          </a:bodyPr>
          <a:lstStyle/>
          <a:p>
            <a:r>
              <a:rPr lang="en-IE" dirty="0"/>
              <a:t>4N1189 Retail Sales Techniques</a:t>
            </a:r>
          </a:p>
          <a:p>
            <a:r>
              <a:rPr lang="en-IE" dirty="0"/>
              <a:t>RTS1: Explain the key principles of the retail environment in relation to customer care and retail selling</a:t>
            </a:r>
          </a:p>
        </p:txBody>
      </p:sp>
      <p:pic>
        <p:nvPicPr>
          <p:cNvPr id="4" name="Picture 3"/>
          <p:cNvPicPr>
            <a:picLocks noChangeAspect="1"/>
          </p:cNvPicPr>
          <p:nvPr/>
        </p:nvPicPr>
        <p:blipFill rotWithShape="1">
          <a:blip r:embed="rId2"/>
          <a:srcRect t="6728" b="17113"/>
          <a:stretch/>
        </p:blipFill>
        <p:spPr>
          <a:xfrm>
            <a:off x="6542468" y="1603659"/>
            <a:ext cx="3734874" cy="2721454"/>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45F4BEE0-0806-4E57-B6E3-9355EC8100E1}" type="datetime1">
              <a:rPr lang="en-IE" smtClean="0"/>
              <a:t>24/05/2016</a:t>
            </a:fld>
            <a:endParaRPr lang="en-IE"/>
          </a:p>
        </p:txBody>
      </p:sp>
    </p:spTree>
    <p:extLst>
      <p:ext uri="{BB962C8B-B14F-4D97-AF65-F5344CB8AC3E}">
        <p14:creationId xmlns:p14="http://schemas.microsoft.com/office/powerpoint/2010/main" val="428962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Location, Location, Location</a:t>
            </a:r>
          </a:p>
        </p:txBody>
      </p:sp>
      <p:sp>
        <p:nvSpPr>
          <p:cNvPr id="3" name="Content Placeholder 2"/>
          <p:cNvSpPr>
            <a:spLocks noGrp="1"/>
          </p:cNvSpPr>
          <p:nvPr>
            <p:ph idx="1"/>
          </p:nvPr>
        </p:nvSpPr>
        <p:spPr/>
        <p:txBody>
          <a:bodyPr>
            <a:normAutofit/>
          </a:bodyPr>
          <a:lstStyle/>
          <a:p>
            <a:pPr algn="just"/>
            <a:r>
              <a:rPr lang="en-IE" sz="2800" dirty="0"/>
              <a:t>The final retail principle is: Location, location, location. History has dictated that this is one of the most important factors in the success of a physical store, and still to this day it will have a major impact on your success. The best location of your store will be dictated by your brand and product strategies. </a:t>
            </a:r>
          </a:p>
        </p:txBody>
      </p:sp>
      <p:pic>
        <p:nvPicPr>
          <p:cNvPr id="4" name="Picture 3"/>
          <p:cNvPicPr>
            <a:picLocks noChangeAspect="1"/>
          </p:cNvPicPr>
          <p:nvPr/>
        </p:nvPicPr>
        <p:blipFill>
          <a:blip r:embed="rId2"/>
          <a:stretch>
            <a:fillRect/>
          </a:stretch>
        </p:blipFill>
        <p:spPr>
          <a:xfrm>
            <a:off x="5785968" y="3505132"/>
            <a:ext cx="4895850" cy="2809875"/>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A59CE205-7A16-47D4-B07F-32624CA9C8EF}" type="datetime1">
              <a:rPr lang="en-IE" smtClean="0"/>
              <a:t>24/05/2016</a:t>
            </a:fld>
            <a:endParaRPr lang="en-IE"/>
          </a:p>
        </p:txBody>
      </p:sp>
    </p:spTree>
    <p:extLst>
      <p:ext uri="{BB962C8B-B14F-4D97-AF65-F5344CB8AC3E}">
        <p14:creationId xmlns:p14="http://schemas.microsoft.com/office/powerpoint/2010/main" val="350408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t>Activity 1</a:t>
            </a:r>
            <a:r>
              <a:rPr lang="en-IE" dirty="0"/>
              <a:t>: </a:t>
            </a:r>
          </a:p>
        </p:txBody>
      </p:sp>
      <p:sp>
        <p:nvSpPr>
          <p:cNvPr id="3" name="Content Placeholder 2"/>
          <p:cNvSpPr>
            <a:spLocks noGrp="1"/>
          </p:cNvSpPr>
          <p:nvPr>
            <p:ph idx="1"/>
          </p:nvPr>
        </p:nvSpPr>
        <p:spPr/>
        <p:txBody>
          <a:bodyPr>
            <a:normAutofit/>
          </a:bodyPr>
          <a:lstStyle/>
          <a:p>
            <a:r>
              <a:rPr lang="en-IE" sz="2800" dirty="0"/>
              <a:t>Please complete the activity entitled ‘Principles of Retailing’</a:t>
            </a:r>
          </a:p>
        </p:txBody>
      </p:sp>
      <p:pic>
        <p:nvPicPr>
          <p:cNvPr id="4" name="Picture 3"/>
          <p:cNvPicPr>
            <a:picLocks noChangeAspect="1"/>
          </p:cNvPicPr>
          <p:nvPr/>
        </p:nvPicPr>
        <p:blipFill>
          <a:blip r:embed="rId2"/>
          <a:stretch>
            <a:fillRect/>
          </a:stretch>
        </p:blipFill>
        <p:spPr>
          <a:xfrm>
            <a:off x="4418775" y="2964570"/>
            <a:ext cx="3012898" cy="3012898"/>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62879D2C-DA91-4ABA-843D-6D9219F70C4F}" type="datetime1">
              <a:rPr lang="en-IE" smtClean="0"/>
              <a:t>24/05/2016</a:t>
            </a:fld>
            <a:endParaRPr lang="en-IE"/>
          </a:p>
        </p:txBody>
      </p:sp>
    </p:spTree>
    <p:extLst>
      <p:ext uri="{BB962C8B-B14F-4D97-AF65-F5344CB8AC3E}">
        <p14:creationId xmlns:p14="http://schemas.microsoft.com/office/powerpoint/2010/main" val="98482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Retail Markets</a:t>
            </a:r>
          </a:p>
        </p:txBody>
      </p:sp>
      <p:sp>
        <p:nvSpPr>
          <p:cNvPr id="3" name="Content Placeholder 2"/>
          <p:cNvSpPr>
            <a:spLocks noGrp="1"/>
          </p:cNvSpPr>
          <p:nvPr>
            <p:ph idx="1"/>
          </p:nvPr>
        </p:nvSpPr>
        <p:spPr>
          <a:xfrm>
            <a:off x="1097280" y="1845734"/>
            <a:ext cx="10058400" cy="4413398"/>
          </a:xfrm>
        </p:spPr>
        <p:txBody>
          <a:bodyPr>
            <a:normAutofit/>
          </a:bodyPr>
          <a:lstStyle/>
          <a:p>
            <a:r>
              <a:rPr lang="en-IE" sz="2800" dirty="0"/>
              <a:t>There are several types of retail markets, the most common are:</a:t>
            </a:r>
          </a:p>
          <a:p>
            <a:pPr>
              <a:buFont typeface="Wingdings" panose="05000000000000000000" pitchFamily="2" charset="2"/>
              <a:buChar char="Ø"/>
            </a:pPr>
            <a:r>
              <a:rPr lang="en-IE" sz="2800" dirty="0"/>
              <a:t>Specialty Stores</a:t>
            </a:r>
          </a:p>
          <a:p>
            <a:pPr>
              <a:buFont typeface="Wingdings" panose="05000000000000000000" pitchFamily="2" charset="2"/>
              <a:buChar char="Ø"/>
            </a:pPr>
            <a:r>
              <a:rPr lang="en-IE" sz="2800" dirty="0"/>
              <a:t>Department Stores</a:t>
            </a:r>
          </a:p>
          <a:p>
            <a:pPr>
              <a:buFont typeface="Wingdings" panose="05000000000000000000" pitchFamily="2" charset="2"/>
              <a:buChar char="Ø"/>
            </a:pPr>
            <a:r>
              <a:rPr lang="en-IE" sz="2800" dirty="0"/>
              <a:t>Supermarket/Hypermarket</a:t>
            </a:r>
          </a:p>
          <a:p>
            <a:pPr>
              <a:buFont typeface="Wingdings" panose="05000000000000000000" pitchFamily="2" charset="2"/>
              <a:buChar char="Ø"/>
            </a:pPr>
            <a:r>
              <a:rPr lang="en-IE" sz="2800" dirty="0"/>
              <a:t>Convenience Stores</a:t>
            </a:r>
          </a:p>
          <a:p>
            <a:pPr>
              <a:buFont typeface="Wingdings" panose="05000000000000000000" pitchFamily="2" charset="2"/>
              <a:buChar char="Ø"/>
            </a:pPr>
            <a:r>
              <a:rPr lang="en-IE" sz="2800" dirty="0"/>
              <a:t>Discount Stores</a:t>
            </a:r>
          </a:p>
          <a:p>
            <a:pPr>
              <a:buFont typeface="Wingdings" panose="05000000000000000000" pitchFamily="2" charset="2"/>
              <a:buChar char="Ø"/>
            </a:pPr>
            <a:r>
              <a:rPr lang="en-IE" sz="2800" dirty="0"/>
              <a:t>Off Price Stores</a:t>
            </a:r>
          </a:p>
          <a:p>
            <a:pPr>
              <a:buFont typeface="Wingdings" panose="05000000000000000000" pitchFamily="2" charset="2"/>
              <a:buChar char="Ø"/>
            </a:pPr>
            <a:r>
              <a:rPr lang="en-IE" sz="2800" dirty="0"/>
              <a:t>Mom &amp; Pop Stores</a:t>
            </a:r>
          </a:p>
        </p:txBody>
      </p:sp>
      <p:pic>
        <p:nvPicPr>
          <p:cNvPr id="4" name="Picture 3"/>
          <p:cNvPicPr>
            <a:picLocks noChangeAspect="1"/>
          </p:cNvPicPr>
          <p:nvPr/>
        </p:nvPicPr>
        <p:blipFill>
          <a:blip r:embed="rId2"/>
          <a:stretch>
            <a:fillRect/>
          </a:stretch>
        </p:blipFill>
        <p:spPr>
          <a:xfrm>
            <a:off x="5337622" y="4069604"/>
            <a:ext cx="6153150" cy="2133600"/>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3426F3EC-A17F-4299-A469-B39C150C2BFD}" type="datetime1">
              <a:rPr lang="en-IE" smtClean="0"/>
              <a:t>24/05/2016</a:t>
            </a:fld>
            <a:endParaRPr lang="en-IE"/>
          </a:p>
        </p:txBody>
      </p:sp>
    </p:spTree>
    <p:extLst>
      <p:ext uri="{BB962C8B-B14F-4D97-AF65-F5344CB8AC3E}">
        <p14:creationId xmlns:p14="http://schemas.microsoft.com/office/powerpoint/2010/main" val="308976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Specialty Stores</a:t>
            </a:r>
          </a:p>
        </p:txBody>
      </p:sp>
      <p:sp>
        <p:nvSpPr>
          <p:cNvPr id="3" name="Content Placeholder 2"/>
          <p:cNvSpPr>
            <a:spLocks noGrp="1"/>
          </p:cNvSpPr>
          <p:nvPr>
            <p:ph idx="1"/>
          </p:nvPr>
        </p:nvSpPr>
        <p:spPr/>
        <p:txBody>
          <a:bodyPr>
            <a:normAutofit/>
          </a:bodyPr>
          <a:lstStyle/>
          <a:p>
            <a:pPr algn="just"/>
            <a:r>
              <a:rPr lang="en-IE" sz="2800" dirty="0"/>
              <a:t>These stores are characterised by narrow product lines but with deep assortments such as Apparel Stores , Sporting goods store, Furniture store ,Florist and Book store. Under this also there could be specialisations like limited line store ( </a:t>
            </a:r>
            <a:r>
              <a:rPr lang="en-IE" sz="2800" dirty="0" err="1"/>
              <a:t>eg</a:t>
            </a:r>
            <a:r>
              <a:rPr lang="en-IE" sz="2800" dirty="0"/>
              <a:t>. Men’s clothing store) and Super specialty store (</a:t>
            </a:r>
            <a:r>
              <a:rPr lang="en-IE" sz="2800" dirty="0" err="1"/>
              <a:t>eg</a:t>
            </a:r>
            <a:r>
              <a:rPr lang="en-IE" sz="2800" dirty="0"/>
              <a:t>. Wine Store).</a:t>
            </a:r>
          </a:p>
        </p:txBody>
      </p:sp>
      <p:pic>
        <p:nvPicPr>
          <p:cNvPr id="4" name="Picture 3"/>
          <p:cNvPicPr>
            <a:picLocks noChangeAspect="1"/>
          </p:cNvPicPr>
          <p:nvPr/>
        </p:nvPicPr>
        <p:blipFill>
          <a:blip r:embed="rId2"/>
          <a:stretch>
            <a:fillRect/>
          </a:stretch>
        </p:blipFill>
        <p:spPr>
          <a:xfrm>
            <a:off x="1193107" y="3857414"/>
            <a:ext cx="3237226" cy="2154227"/>
          </a:xfrm>
          <a:prstGeom prst="rect">
            <a:avLst/>
          </a:prstGeom>
        </p:spPr>
      </p:pic>
      <p:sp>
        <p:nvSpPr>
          <p:cNvPr id="5" name="TextBox 4"/>
          <p:cNvSpPr txBox="1"/>
          <p:nvPr/>
        </p:nvSpPr>
        <p:spPr>
          <a:xfrm>
            <a:off x="4597758" y="4056845"/>
            <a:ext cx="6851560" cy="1200329"/>
          </a:xfrm>
          <a:prstGeom prst="rect">
            <a:avLst/>
          </a:prstGeom>
          <a:noFill/>
        </p:spPr>
        <p:txBody>
          <a:bodyPr wrap="square" rtlCol="0">
            <a:spAutoFit/>
          </a:bodyPr>
          <a:lstStyle/>
          <a:p>
            <a:pPr algn="just"/>
            <a:r>
              <a:rPr lang="en-IE" sz="2400" b="1" dirty="0"/>
              <a:t>Q: Are there any specialty stores where you live?</a:t>
            </a:r>
          </a:p>
          <a:p>
            <a:pPr algn="just"/>
            <a:r>
              <a:rPr lang="en-IE" sz="2400" b="1" dirty="0"/>
              <a:t> </a:t>
            </a:r>
          </a:p>
          <a:p>
            <a:pPr algn="just"/>
            <a:r>
              <a:rPr lang="en-IE" sz="2400" b="1" dirty="0"/>
              <a:t>Q: Can you name one in Ennis?</a:t>
            </a:r>
          </a:p>
        </p:txBody>
      </p:sp>
      <p:sp>
        <p:nvSpPr>
          <p:cNvPr id="6" name="Footer Placeholder 5"/>
          <p:cNvSpPr>
            <a:spLocks noGrp="1"/>
          </p:cNvSpPr>
          <p:nvPr>
            <p:ph type="ftr" sz="quarter" idx="11"/>
          </p:nvPr>
        </p:nvSpPr>
        <p:spPr/>
        <p:txBody>
          <a:bodyPr/>
          <a:lstStyle/>
          <a:p>
            <a:r>
              <a:rPr lang="en-IE"/>
              <a:t>Moureen Kelly </a:t>
            </a:r>
          </a:p>
        </p:txBody>
      </p:sp>
      <p:sp>
        <p:nvSpPr>
          <p:cNvPr id="7" name="Date Placeholder 6"/>
          <p:cNvSpPr>
            <a:spLocks noGrp="1"/>
          </p:cNvSpPr>
          <p:nvPr>
            <p:ph type="dt" sz="half" idx="10"/>
          </p:nvPr>
        </p:nvSpPr>
        <p:spPr/>
        <p:txBody>
          <a:bodyPr/>
          <a:lstStyle/>
          <a:p>
            <a:fld id="{2B71B855-912B-496B-B9AA-459C655C95BF}" type="datetime1">
              <a:rPr lang="en-IE" smtClean="0"/>
              <a:t>24/05/2016</a:t>
            </a:fld>
            <a:endParaRPr lang="en-IE"/>
          </a:p>
        </p:txBody>
      </p:sp>
    </p:spTree>
    <p:extLst>
      <p:ext uri="{BB962C8B-B14F-4D97-AF65-F5344CB8AC3E}">
        <p14:creationId xmlns:p14="http://schemas.microsoft.com/office/powerpoint/2010/main" val="429413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Department Stores</a:t>
            </a:r>
          </a:p>
        </p:txBody>
      </p:sp>
      <p:sp>
        <p:nvSpPr>
          <p:cNvPr id="3" name="Content Placeholder 2"/>
          <p:cNvSpPr>
            <a:spLocks noGrp="1"/>
          </p:cNvSpPr>
          <p:nvPr>
            <p:ph idx="1"/>
          </p:nvPr>
        </p:nvSpPr>
        <p:spPr/>
        <p:txBody>
          <a:bodyPr>
            <a:normAutofit fontScale="92500" lnSpcReduction="10000"/>
          </a:bodyPr>
          <a:lstStyle/>
          <a:p>
            <a:pPr algn="just"/>
            <a:r>
              <a:rPr lang="en-IE" sz="3200" b="1" dirty="0"/>
              <a:t>Several Product Lines –typically clothing, home furnishing and household goods with each line operated as a separate department managed by specialist buyers and merchandisers.</a:t>
            </a:r>
          </a:p>
          <a:p>
            <a:pPr algn="just"/>
            <a:r>
              <a:rPr lang="en-IE" sz="3200" b="1" dirty="0"/>
              <a:t>Example:</a:t>
            </a:r>
          </a:p>
          <a:p>
            <a:pPr algn="just"/>
            <a:endParaRPr lang="en-IE" sz="3200" b="1" dirty="0"/>
          </a:p>
          <a:p>
            <a:pPr algn="just"/>
            <a:endParaRPr lang="en-IE" sz="3200" b="1" dirty="0"/>
          </a:p>
          <a:p>
            <a:pPr algn="just"/>
            <a:r>
              <a:rPr lang="en-IE" sz="3200" b="1" dirty="0"/>
              <a:t>Q: Are there any department stores where you live? </a:t>
            </a:r>
          </a:p>
          <a:p>
            <a:pPr algn="just"/>
            <a:r>
              <a:rPr lang="en-IE" sz="3200" b="1" dirty="0"/>
              <a:t>Q: Can you name one in Ennis?</a:t>
            </a:r>
          </a:p>
        </p:txBody>
      </p:sp>
      <p:pic>
        <p:nvPicPr>
          <p:cNvPr id="4" name="Picture 3"/>
          <p:cNvPicPr>
            <a:picLocks noChangeAspect="1"/>
          </p:cNvPicPr>
          <p:nvPr/>
        </p:nvPicPr>
        <p:blipFill rotWithShape="1">
          <a:blip r:embed="rId2"/>
          <a:srcRect t="6765" b="18989"/>
          <a:stretch/>
        </p:blipFill>
        <p:spPr>
          <a:xfrm>
            <a:off x="3530824" y="3064605"/>
            <a:ext cx="4119227" cy="1752092"/>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C8F2D841-1D7D-4723-B9EE-D844B5DDAFB3}" type="datetime1">
              <a:rPr lang="en-IE" smtClean="0"/>
              <a:t>24/05/2016</a:t>
            </a:fld>
            <a:endParaRPr lang="en-IE"/>
          </a:p>
        </p:txBody>
      </p:sp>
    </p:spTree>
    <p:extLst>
      <p:ext uri="{BB962C8B-B14F-4D97-AF65-F5344CB8AC3E}">
        <p14:creationId xmlns:p14="http://schemas.microsoft.com/office/powerpoint/2010/main" val="71386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Supermarket/Hypermarket</a:t>
            </a:r>
          </a:p>
        </p:txBody>
      </p:sp>
      <p:sp>
        <p:nvSpPr>
          <p:cNvPr id="3" name="Content Placeholder 2"/>
          <p:cNvSpPr>
            <a:spLocks noGrp="1"/>
          </p:cNvSpPr>
          <p:nvPr>
            <p:ph idx="1"/>
          </p:nvPr>
        </p:nvSpPr>
        <p:spPr>
          <a:xfrm>
            <a:off x="1097280" y="1845734"/>
            <a:ext cx="10058400" cy="4555066"/>
          </a:xfrm>
        </p:spPr>
        <p:txBody>
          <a:bodyPr>
            <a:normAutofit/>
          </a:bodyPr>
          <a:lstStyle/>
          <a:p>
            <a:pPr algn="just"/>
            <a:r>
              <a:rPr lang="en-IE" sz="2800" dirty="0"/>
              <a:t>Relatively large, low cost, low margin high volume, self service operation which is designed to cater total needs for food, laundry, household maintenance products .</a:t>
            </a:r>
          </a:p>
          <a:p>
            <a:pPr algn="just"/>
            <a:r>
              <a:rPr lang="en-IE" sz="2800" dirty="0"/>
              <a:t>Example:</a:t>
            </a:r>
          </a:p>
          <a:p>
            <a:pPr algn="just"/>
            <a:endParaRPr lang="en-IE" sz="2800" dirty="0"/>
          </a:p>
          <a:p>
            <a:pPr algn="just"/>
            <a:endParaRPr lang="en-IE" sz="2800" dirty="0"/>
          </a:p>
          <a:p>
            <a:pPr algn="just"/>
            <a:r>
              <a:rPr lang="en-IE" sz="2800" b="1" dirty="0"/>
              <a:t>Q: Are there any supermarket/hypermarkets where you live? </a:t>
            </a:r>
          </a:p>
          <a:p>
            <a:pPr algn="just"/>
            <a:r>
              <a:rPr lang="en-IE" sz="2800" b="1" dirty="0"/>
              <a:t>Q: Can you name one in Ennis?</a:t>
            </a:r>
          </a:p>
          <a:p>
            <a:pPr algn="just"/>
            <a:endParaRPr lang="en-IE" sz="2800" dirty="0"/>
          </a:p>
        </p:txBody>
      </p:sp>
      <p:pic>
        <p:nvPicPr>
          <p:cNvPr id="4" name="Picture 3"/>
          <p:cNvPicPr>
            <a:picLocks noChangeAspect="1"/>
          </p:cNvPicPr>
          <p:nvPr/>
        </p:nvPicPr>
        <p:blipFill rotWithShape="1">
          <a:blip r:embed="rId2"/>
          <a:srcRect b="10824"/>
          <a:stretch/>
        </p:blipFill>
        <p:spPr>
          <a:xfrm>
            <a:off x="4046448" y="3289411"/>
            <a:ext cx="3171825" cy="1282589"/>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C8A51954-AFA8-4B30-A269-7F4DDA2BB592}" type="datetime1">
              <a:rPr lang="en-IE" smtClean="0"/>
              <a:t>24/05/2016</a:t>
            </a:fld>
            <a:endParaRPr lang="en-IE"/>
          </a:p>
        </p:txBody>
      </p:sp>
    </p:spTree>
    <p:extLst>
      <p:ext uri="{BB962C8B-B14F-4D97-AF65-F5344CB8AC3E}">
        <p14:creationId xmlns:p14="http://schemas.microsoft.com/office/powerpoint/2010/main" val="228284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Convenience Stores</a:t>
            </a:r>
          </a:p>
        </p:txBody>
      </p:sp>
      <p:sp>
        <p:nvSpPr>
          <p:cNvPr id="3" name="Content Placeholder 2"/>
          <p:cNvSpPr>
            <a:spLocks noGrp="1"/>
          </p:cNvSpPr>
          <p:nvPr>
            <p:ph idx="1"/>
          </p:nvPr>
        </p:nvSpPr>
        <p:spPr>
          <a:xfrm>
            <a:off x="1097280" y="1845733"/>
            <a:ext cx="10058400" cy="4452035"/>
          </a:xfrm>
        </p:spPr>
        <p:txBody>
          <a:bodyPr>
            <a:normAutofit/>
          </a:bodyPr>
          <a:lstStyle/>
          <a:p>
            <a:pPr algn="just"/>
            <a:r>
              <a:rPr lang="en-IE" sz="2800" dirty="0"/>
              <a:t>These are the stores which are relatively small in size and they are located near residential area, normally remains open seven days a week and carrying a limited line of high turnover convenience products at slightly high prices. Many have added take away sandwiches, coffee and pastries. </a:t>
            </a:r>
          </a:p>
          <a:p>
            <a:pPr algn="just"/>
            <a:r>
              <a:rPr lang="en-IE" sz="2800" dirty="0"/>
              <a:t>Example: </a:t>
            </a:r>
          </a:p>
          <a:p>
            <a:pPr algn="just"/>
            <a:endParaRPr lang="en-IE" sz="2800" dirty="0"/>
          </a:p>
          <a:p>
            <a:pPr algn="just"/>
            <a:r>
              <a:rPr lang="en-IE" sz="2800" b="1" dirty="0"/>
              <a:t>Q: Are there any convenience stores where you live? </a:t>
            </a:r>
          </a:p>
          <a:p>
            <a:pPr algn="just"/>
            <a:r>
              <a:rPr lang="en-IE" sz="2800" b="1" dirty="0"/>
              <a:t>Q: Can you name one in Ennis?</a:t>
            </a:r>
          </a:p>
          <a:p>
            <a:pPr algn="just"/>
            <a:endParaRPr lang="en-IE" sz="2800" dirty="0"/>
          </a:p>
          <a:p>
            <a:pPr algn="just"/>
            <a:endParaRPr lang="en-IE" sz="2800" dirty="0"/>
          </a:p>
        </p:txBody>
      </p:sp>
      <p:pic>
        <p:nvPicPr>
          <p:cNvPr id="4" name="Picture 3"/>
          <p:cNvPicPr>
            <a:picLocks noChangeAspect="1"/>
          </p:cNvPicPr>
          <p:nvPr/>
        </p:nvPicPr>
        <p:blipFill>
          <a:blip r:embed="rId2"/>
          <a:stretch>
            <a:fillRect/>
          </a:stretch>
        </p:blipFill>
        <p:spPr>
          <a:xfrm>
            <a:off x="3508957" y="3855404"/>
            <a:ext cx="4604734" cy="1320024"/>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69BC6ED5-EF1D-400B-961D-2407FF9BA379}" type="datetime1">
              <a:rPr lang="en-IE" smtClean="0"/>
              <a:t>24/05/2016</a:t>
            </a:fld>
            <a:endParaRPr lang="en-IE"/>
          </a:p>
        </p:txBody>
      </p:sp>
    </p:spTree>
    <p:extLst>
      <p:ext uri="{BB962C8B-B14F-4D97-AF65-F5344CB8AC3E}">
        <p14:creationId xmlns:p14="http://schemas.microsoft.com/office/powerpoint/2010/main" val="311474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Discount Stores </a:t>
            </a:r>
          </a:p>
        </p:txBody>
      </p:sp>
      <p:sp>
        <p:nvSpPr>
          <p:cNvPr id="3" name="Content Placeholder 2"/>
          <p:cNvSpPr>
            <a:spLocks noGrp="1"/>
          </p:cNvSpPr>
          <p:nvPr>
            <p:ph idx="1"/>
          </p:nvPr>
        </p:nvSpPr>
        <p:spPr>
          <a:xfrm>
            <a:off x="1097280" y="1845734"/>
            <a:ext cx="10058400" cy="4464914"/>
          </a:xfrm>
        </p:spPr>
        <p:txBody>
          <a:bodyPr>
            <a:normAutofit/>
          </a:bodyPr>
          <a:lstStyle/>
          <a:p>
            <a:pPr algn="just"/>
            <a:r>
              <a:rPr lang="en-IE" sz="2800" dirty="0"/>
              <a:t>Standard merchandise sold at lower prices with lower margin but higher volumes. Actual discount stores regularly sell merchandise at lower prices and offer mostly national brands. In Discount retailing , Discount specialty retailing is also present e.g.. discount electronic store or discount book store.</a:t>
            </a:r>
          </a:p>
          <a:p>
            <a:pPr algn="just"/>
            <a:r>
              <a:rPr lang="en-IE" sz="2800" dirty="0"/>
              <a:t>Example: </a:t>
            </a:r>
          </a:p>
          <a:p>
            <a:pPr algn="just"/>
            <a:endParaRPr lang="en-IE" sz="2800" dirty="0"/>
          </a:p>
          <a:p>
            <a:pPr algn="just"/>
            <a:r>
              <a:rPr lang="en-IE" sz="2800" b="1" dirty="0"/>
              <a:t>Q: Are there any discount stores where you live? </a:t>
            </a:r>
          </a:p>
          <a:p>
            <a:pPr algn="just"/>
            <a:r>
              <a:rPr lang="en-IE" sz="2800" b="1" dirty="0"/>
              <a:t>Q: Can you name one in Ennis?</a:t>
            </a:r>
          </a:p>
          <a:p>
            <a:pPr algn="just"/>
            <a:endParaRPr lang="en-IE" sz="2800" dirty="0"/>
          </a:p>
        </p:txBody>
      </p:sp>
      <p:pic>
        <p:nvPicPr>
          <p:cNvPr id="4" name="Picture 3"/>
          <p:cNvPicPr>
            <a:picLocks noChangeAspect="1"/>
          </p:cNvPicPr>
          <p:nvPr/>
        </p:nvPicPr>
        <p:blipFill>
          <a:blip r:embed="rId2"/>
          <a:stretch>
            <a:fillRect/>
          </a:stretch>
        </p:blipFill>
        <p:spPr>
          <a:xfrm>
            <a:off x="3225621" y="3772078"/>
            <a:ext cx="2556993" cy="1385038"/>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8624A370-79D3-41AB-B356-7518B0F39C1F}" type="datetime1">
              <a:rPr lang="en-IE" smtClean="0"/>
              <a:t>24/05/2016</a:t>
            </a:fld>
            <a:endParaRPr lang="en-IE"/>
          </a:p>
        </p:txBody>
      </p:sp>
    </p:spTree>
    <p:extLst>
      <p:ext uri="{BB962C8B-B14F-4D97-AF65-F5344CB8AC3E}">
        <p14:creationId xmlns:p14="http://schemas.microsoft.com/office/powerpoint/2010/main" val="264722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Off Price Retailers</a:t>
            </a:r>
          </a:p>
        </p:txBody>
      </p:sp>
      <p:sp>
        <p:nvSpPr>
          <p:cNvPr id="3" name="Content Placeholder 2"/>
          <p:cNvSpPr>
            <a:spLocks noGrp="1"/>
          </p:cNvSpPr>
          <p:nvPr>
            <p:ph idx="1"/>
          </p:nvPr>
        </p:nvSpPr>
        <p:spPr>
          <a:xfrm>
            <a:off x="1097280" y="1845734"/>
            <a:ext cx="10058400" cy="4400520"/>
          </a:xfrm>
        </p:spPr>
        <p:txBody>
          <a:bodyPr>
            <a:normAutofit/>
          </a:bodyPr>
          <a:lstStyle/>
          <a:p>
            <a:pPr algn="just"/>
            <a:r>
              <a:rPr lang="en-IE" sz="2800" dirty="0"/>
              <a:t>Merchandise bought at less than regular wholesale prices and sold at less than retail prices. Often left over goods , irregulars obtained at reduced prices from manufacturers and other retailers. </a:t>
            </a:r>
          </a:p>
          <a:p>
            <a:pPr algn="just"/>
            <a:r>
              <a:rPr lang="en-IE" sz="2800" dirty="0"/>
              <a:t>Factory outlets are owned and operated by manufacturers and they normally carry manufacturer’s surplus, discontinued and irregular goods</a:t>
            </a:r>
          </a:p>
          <a:p>
            <a:pPr algn="just"/>
            <a:endParaRPr lang="en-IE" sz="2400" b="1" dirty="0"/>
          </a:p>
          <a:p>
            <a:pPr algn="just"/>
            <a:r>
              <a:rPr lang="en-IE" sz="2400" b="1" dirty="0"/>
              <a:t>Q: Are there any off price retailers where you live? </a:t>
            </a:r>
          </a:p>
          <a:p>
            <a:pPr algn="just"/>
            <a:r>
              <a:rPr lang="en-IE" sz="2400" b="1" dirty="0"/>
              <a:t>Q: Can you name one in Ennis?</a:t>
            </a:r>
          </a:p>
          <a:p>
            <a:endParaRPr lang="en-IE" dirty="0"/>
          </a:p>
        </p:txBody>
      </p:sp>
      <p:sp>
        <p:nvSpPr>
          <p:cNvPr id="4" name="Footer Placeholder 3"/>
          <p:cNvSpPr>
            <a:spLocks noGrp="1"/>
          </p:cNvSpPr>
          <p:nvPr>
            <p:ph type="ftr" sz="quarter" idx="11"/>
          </p:nvPr>
        </p:nvSpPr>
        <p:spPr/>
        <p:txBody>
          <a:bodyPr/>
          <a:lstStyle/>
          <a:p>
            <a:r>
              <a:rPr lang="en-IE"/>
              <a:t>Moureen Kelly </a:t>
            </a:r>
          </a:p>
        </p:txBody>
      </p:sp>
      <p:sp>
        <p:nvSpPr>
          <p:cNvPr id="5" name="Date Placeholder 4"/>
          <p:cNvSpPr>
            <a:spLocks noGrp="1"/>
          </p:cNvSpPr>
          <p:nvPr>
            <p:ph type="dt" sz="half" idx="10"/>
          </p:nvPr>
        </p:nvSpPr>
        <p:spPr/>
        <p:txBody>
          <a:bodyPr/>
          <a:lstStyle/>
          <a:p>
            <a:fld id="{24CCC92F-B11C-45BF-A90A-4EEEEDEDEBA0}" type="datetime1">
              <a:rPr lang="en-IE" smtClean="0"/>
              <a:t>24/05/2016</a:t>
            </a:fld>
            <a:endParaRPr lang="en-IE"/>
          </a:p>
        </p:txBody>
      </p:sp>
    </p:spTree>
    <p:extLst>
      <p:ext uri="{BB962C8B-B14F-4D97-AF65-F5344CB8AC3E}">
        <p14:creationId xmlns:p14="http://schemas.microsoft.com/office/powerpoint/2010/main" val="307351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Mom &amp; Pop Stores</a:t>
            </a:r>
          </a:p>
        </p:txBody>
      </p:sp>
      <p:sp>
        <p:nvSpPr>
          <p:cNvPr id="3" name="Content Placeholder 2"/>
          <p:cNvSpPr>
            <a:spLocks noGrp="1"/>
          </p:cNvSpPr>
          <p:nvPr>
            <p:ph idx="1"/>
          </p:nvPr>
        </p:nvSpPr>
        <p:spPr>
          <a:xfrm>
            <a:off x="1097280" y="1622739"/>
            <a:ext cx="10058400" cy="4700788"/>
          </a:xfrm>
        </p:spPr>
        <p:txBody>
          <a:bodyPr/>
          <a:lstStyle/>
          <a:p>
            <a:pPr algn="just"/>
            <a:r>
              <a:rPr lang="en-IE" sz="2800" dirty="0"/>
              <a:t>Local neighbourhood stores managed by an independent, which provides limited range of daily use articles. Many such outlets are still thriving by knowing their customers better and providing them with more personalised service. </a:t>
            </a:r>
          </a:p>
          <a:p>
            <a:pPr algn="just"/>
            <a:endParaRPr lang="en-IE" dirty="0"/>
          </a:p>
          <a:p>
            <a:pPr algn="just"/>
            <a:r>
              <a:rPr lang="en-IE" sz="2800" dirty="0"/>
              <a:t>Example: </a:t>
            </a:r>
          </a:p>
          <a:p>
            <a:pPr algn="just"/>
            <a:r>
              <a:rPr lang="en-IE" sz="2800" b="1" dirty="0"/>
              <a:t>Q: Are there any mom &amp; pop stores</a:t>
            </a:r>
          </a:p>
          <a:p>
            <a:pPr algn="just"/>
            <a:r>
              <a:rPr lang="en-IE" sz="2800" b="1" dirty="0"/>
              <a:t>     where you live? </a:t>
            </a:r>
          </a:p>
          <a:p>
            <a:pPr algn="just"/>
            <a:r>
              <a:rPr lang="en-IE" sz="2800" b="1" dirty="0"/>
              <a:t>Q: Can you name one in Ennis?</a:t>
            </a:r>
          </a:p>
          <a:p>
            <a:endParaRPr lang="en-IE" dirty="0"/>
          </a:p>
        </p:txBody>
      </p:sp>
      <p:pic>
        <p:nvPicPr>
          <p:cNvPr id="4" name="Picture 3"/>
          <p:cNvPicPr>
            <a:picLocks noChangeAspect="1"/>
          </p:cNvPicPr>
          <p:nvPr/>
        </p:nvPicPr>
        <p:blipFill>
          <a:blip r:embed="rId2"/>
          <a:stretch>
            <a:fillRect/>
          </a:stretch>
        </p:blipFill>
        <p:spPr>
          <a:xfrm>
            <a:off x="6486659" y="3032034"/>
            <a:ext cx="4933384" cy="3291493"/>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9956D690-D641-41CE-8558-F877BAD89172}" type="datetime1">
              <a:rPr lang="en-IE" smtClean="0"/>
              <a:t>24/05/2016</a:t>
            </a:fld>
            <a:endParaRPr lang="en-IE"/>
          </a:p>
        </p:txBody>
      </p:sp>
    </p:spTree>
    <p:extLst>
      <p:ext uri="{BB962C8B-B14F-4D97-AF65-F5344CB8AC3E}">
        <p14:creationId xmlns:p14="http://schemas.microsoft.com/office/powerpoint/2010/main" val="39342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Introduction to Retailing: Topics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IE" sz="2800" dirty="0"/>
              <a:t>What is retailing?</a:t>
            </a:r>
          </a:p>
          <a:p>
            <a:pPr>
              <a:buFont typeface="Arial" panose="020B0604020202020204" pitchFamily="34" charset="0"/>
              <a:buChar char="•"/>
            </a:pPr>
            <a:r>
              <a:rPr lang="en-IE" sz="2800" dirty="0"/>
              <a:t>Principles of Retail</a:t>
            </a:r>
          </a:p>
          <a:p>
            <a:pPr>
              <a:buFont typeface="Arial" panose="020B0604020202020204" pitchFamily="34" charset="0"/>
              <a:buChar char="•"/>
            </a:pPr>
            <a:r>
              <a:rPr lang="en-IE" sz="2800" dirty="0"/>
              <a:t>Retail Markets</a:t>
            </a:r>
          </a:p>
          <a:p>
            <a:pPr>
              <a:buFont typeface="Arial" panose="020B0604020202020204" pitchFamily="34" charset="0"/>
              <a:buChar char="•"/>
            </a:pPr>
            <a:r>
              <a:rPr lang="en-IE" sz="2800" dirty="0"/>
              <a:t>‘Brands’</a:t>
            </a:r>
          </a:p>
        </p:txBody>
      </p:sp>
      <p:pic>
        <p:nvPicPr>
          <p:cNvPr id="4" name="Picture 3"/>
          <p:cNvPicPr>
            <a:picLocks noChangeAspect="1"/>
          </p:cNvPicPr>
          <p:nvPr/>
        </p:nvPicPr>
        <p:blipFill>
          <a:blip r:embed="rId2"/>
          <a:stretch>
            <a:fillRect/>
          </a:stretch>
        </p:blipFill>
        <p:spPr>
          <a:xfrm>
            <a:off x="6841834" y="1836313"/>
            <a:ext cx="3577174" cy="3577174"/>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6A153B11-64DC-4CBC-8E05-24DCBD1C2F3C}" type="datetime1">
              <a:rPr lang="en-IE" smtClean="0"/>
              <a:t>24/05/2016</a:t>
            </a:fld>
            <a:endParaRPr lang="en-IE"/>
          </a:p>
        </p:txBody>
      </p:sp>
    </p:spTree>
    <p:extLst>
      <p:ext uri="{BB962C8B-B14F-4D97-AF65-F5344CB8AC3E}">
        <p14:creationId xmlns:p14="http://schemas.microsoft.com/office/powerpoint/2010/main" val="169150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Activity 2: </a:t>
            </a:r>
          </a:p>
        </p:txBody>
      </p:sp>
      <p:sp>
        <p:nvSpPr>
          <p:cNvPr id="3" name="Content Placeholder 2"/>
          <p:cNvSpPr>
            <a:spLocks noGrp="1"/>
          </p:cNvSpPr>
          <p:nvPr>
            <p:ph idx="1"/>
          </p:nvPr>
        </p:nvSpPr>
        <p:spPr/>
        <p:txBody>
          <a:bodyPr>
            <a:normAutofit/>
          </a:bodyPr>
          <a:lstStyle/>
          <a:p>
            <a:r>
              <a:rPr lang="en-IE" sz="3600" b="1" dirty="0"/>
              <a:t>1. Complete the worksheet ‘Best Places to Buy’</a:t>
            </a:r>
          </a:p>
          <a:p>
            <a:endParaRPr lang="en-IE" sz="3600" b="1" dirty="0"/>
          </a:p>
          <a:p>
            <a:endParaRPr lang="en-IE" sz="3600" b="1" dirty="0"/>
          </a:p>
          <a:p>
            <a:endParaRPr lang="en-IE" sz="3600" b="1" dirty="0"/>
          </a:p>
        </p:txBody>
      </p:sp>
      <p:pic>
        <p:nvPicPr>
          <p:cNvPr id="4" name="Picture 3"/>
          <p:cNvPicPr>
            <a:picLocks noChangeAspect="1"/>
          </p:cNvPicPr>
          <p:nvPr/>
        </p:nvPicPr>
        <p:blipFill>
          <a:blip r:embed="rId2"/>
          <a:stretch>
            <a:fillRect/>
          </a:stretch>
        </p:blipFill>
        <p:spPr>
          <a:xfrm>
            <a:off x="7758361" y="4011287"/>
            <a:ext cx="2274282" cy="2278886"/>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790C50CB-8A4D-4BD3-A1EA-19B8E0EAC222}" type="datetime1">
              <a:rPr lang="en-IE" smtClean="0"/>
              <a:t>24/05/2016</a:t>
            </a:fld>
            <a:endParaRPr lang="en-IE"/>
          </a:p>
        </p:txBody>
      </p:sp>
    </p:spTree>
    <p:extLst>
      <p:ext uri="{BB962C8B-B14F-4D97-AF65-F5344CB8AC3E}">
        <p14:creationId xmlns:p14="http://schemas.microsoft.com/office/powerpoint/2010/main" val="292497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159" y="321972"/>
            <a:ext cx="10058400" cy="1029022"/>
          </a:xfrm>
        </p:spPr>
        <p:txBody>
          <a:bodyPr>
            <a:normAutofit/>
          </a:bodyPr>
          <a:lstStyle/>
          <a:p>
            <a:r>
              <a:rPr lang="en-IE" sz="6600" b="1" dirty="0"/>
              <a:t>‘Brands’</a:t>
            </a:r>
          </a:p>
        </p:txBody>
      </p:sp>
      <p:pic>
        <p:nvPicPr>
          <p:cNvPr id="4" name="Content Placeholder 3"/>
          <p:cNvPicPr>
            <a:picLocks noGrp="1" noChangeAspect="1"/>
          </p:cNvPicPr>
          <p:nvPr>
            <p:ph idx="1"/>
          </p:nvPr>
        </p:nvPicPr>
        <p:blipFill>
          <a:blip r:embed="rId2"/>
          <a:stretch>
            <a:fillRect/>
          </a:stretch>
        </p:blipFill>
        <p:spPr>
          <a:xfrm>
            <a:off x="1904328" y="1189441"/>
            <a:ext cx="7935132" cy="5082924"/>
          </a:xfrm>
          <a:prstGeom prst="rect">
            <a:avLst/>
          </a:prstGeom>
        </p:spPr>
      </p:pic>
      <p:sp>
        <p:nvSpPr>
          <p:cNvPr id="3" name="Footer Placeholder 2"/>
          <p:cNvSpPr>
            <a:spLocks noGrp="1"/>
          </p:cNvSpPr>
          <p:nvPr>
            <p:ph type="ftr" sz="quarter" idx="11"/>
          </p:nvPr>
        </p:nvSpPr>
        <p:spPr/>
        <p:txBody>
          <a:bodyPr/>
          <a:lstStyle/>
          <a:p>
            <a:r>
              <a:rPr lang="en-IE"/>
              <a:t>Moureen Kelly </a:t>
            </a:r>
          </a:p>
        </p:txBody>
      </p:sp>
      <p:sp>
        <p:nvSpPr>
          <p:cNvPr id="5" name="Date Placeholder 4"/>
          <p:cNvSpPr>
            <a:spLocks noGrp="1"/>
          </p:cNvSpPr>
          <p:nvPr>
            <p:ph type="dt" sz="half" idx="10"/>
          </p:nvPr>
        </p:nvSpPr>
        <p:spPr/>
        <p:txBody>
          <a:bodyPr/>
          <a:lstStyle/>
          <a:p>
            <a:fld id="{2EEFA0D2-7B90-489B-AAD9-3FFB92E97944}" type="datetime1">
              <a:rPr lang="en-IE" smtClean="0"/>
              <a:t>24/05/2016</a:t>
            </a:fld>
            <a:endParaRPr lang="en-IE"/>
          </a:p>
        </p:txBody>
      </p:sp>
    </p:spTree>
    <p:extLst>
      <p:ext uri="{BB962C8B-B14F-4D97-AF65-F5344CB8AC3E}">
        <p14:creationId xmlns:p14="http://schemas.microsoft.com/office/powerpoint/2010/main" val="332400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What is a ‘Brand’?</a:t>
            </a:r>
          </a:p>
        </p:txBody>
      </p:sp>
      <p:sp>
        <p:nvSpPr>
          <p:cNvPr id="3" name="Content Placeholder 2"/>
          <p:cNvSpPr>
            <a:spLocks noGrp="1"/>
          </p:cNvSpPr>
          <p:nvPr>
            <p:ph idx="1"/>
          </p:nvPr>
        </p:nvSpPr>
        <p:spPr/>
        <p:txBody>
          <a:bodyPr>
            <a:normAutofit/>
          </a:bodyPr>
          <a:lstStyle/>
          <a:p>
            <a:pPr>
              <a:spcBef>
                <a:spcPct val="50000"/>
              </a:spcBef>
              <a:buClr>
                <a:srgbClr val="0070C0"/>
              </a:buClr>
              <a:buFont typeface="Courier New" panose="02070309020205020404" pitchFamily="49" charset="0"/>
              <a:buChar char="o"/>
            </a:pPr>
            <a:r>
              <a:rPr lang="en-US" altLang="en-US" sz="2800" b="1" dirty="0"/>
              <a:t>A name, term, sign, symbol, or design used to identify the products of one firm and to differentiate them from competitive offerings. </a:t>
            </a:r>
          </a:p>
          <a:p>
            <a:pPr>
              <a:spcBef>
                <a:spcPct val="50000"/>
              </a:spcBef>
              <a:buFont typeface="Courier New" panose="02070309020205020404" pitchFamily="49" charset="0"/>
              <a:buChar char="o"/>
            </a:pPr>
            <a:endParaRPr lang="en-US" altLang="en-US" sz="2800" b="1" dirty="0"/>
          </a:p>
          <a:p>
            <a:pPr>
              <a:spcBef>
                <a:spcPct val="50000"/>
              </a:spcBef>
              <a:buClr>
                <a:srgbClr val="00B0F0"/>
              </a:buClr>
              <a:buFont typeface="Courier New" panose="02070309020205020404" pitchFamily="49" charset="0"/>
              <a:buChar char="o"/>
            </a:pPr>
            <a:r>
              <a:rPr lang="en-US" altLang="en-US" sz="2800" b="1" dirty="0"/>
              <a:t>Something used to show customers that one product is different than the products of another manufacturer</a:t>
            </a:r>
            <a:endParaRPr lang="en-IE" sz="2800" dirty="0"/>
          </a:p>
        </p:txBody>
      </p:sp>
      <p:pic>
        <p:nvPicPr>
          <p:cNvPr id="4" name="Picture 3"/>
          <p:cNvPicPr>
            <a:picLocks noChangeAspect="1"/>
          </p:cNvPicPr>
          <p:nvPr/>
        </p:nvPicPr>
        <p:blipFill rotWithShape="1">
          <a:blip r:embed="rId2"/>
          <a:srcRect t="19179" b="20254"/>
          <a:stretch/>
        </p:blipFill>
        <p:spPr>
          <a:xfrm>
            <a:off x="6259132" y="2632577"/>
            <a:ext cx="4291079" cy="1334115"/>
          </a:xfrm>
          <a:prstGeom prst="rect">
            <a:avLst/>
          </a:prstGeom>
        </p:spPr>
      </p:pic>
      <p:pic>
        <p:nvPicPr>
          <p:cNvPr id="5" name="Picture 4"/>
          <p:cNvPicPr>
            <a:picLocks noChangeAspect="1"/>
          </p:cNvPicPr>
          <p:nvPr/>
        </p:nvPicPr>
        <p:blipFill>
          <a:blip r:embed="rId3"/>
          <a:stretch>
            <a:fillRect/>
          </a:stretch>
        </p:blipFill>
        <p:spPr>
          <a:xfrm>
            <a:off x="7979401" y="4409595"/>
            <a:ext cx="1718390" cy="1730407"/>
          </a:xfrm>
          <a:prstGeom prst="rect">
            <a:avLst/>
          </a:prstGeom>
        </p:spPr>
      </p:pic>
      <p:sp>
        <p:nvSpPr>
          <p:cNvPr id="6" name="Footer Placeholder 5"/>
          <p:cNvSpPr>
            <a:spLocks noGrp="1"/>
          </p:cNvSpPr>
          <p:nvPr>
            <p:ph type="ftr" sz="quarter" idx="11"/>
          </p:nvPr>
        </p:nvSpPr>
        <p:spPr/>
        <p:txBody>
          <a:bodyPr/>
          <a:lstStyle/>
          <a:p>
            <a:r>
              <a:rPr lang="en-IE"/>
              <a:t>Moureen Kelly </a:t>
            </a:r>
          </a:p>
        </p:txBody>
      </p:sp>
      <p:sp>
        <p:nvSpPr>
          <p:cNvPr id="7" name="Date Placeholder 6"/>
          <p:cNvSpPr>
            <a:spLocks noGrp="1"/>
          </p:cNvSpPr>
          <p:nvPr>
            <p:ph type="dt" sz="half" idx="10"/>
          </p:nvPr>
        </p:nvSpPr>
        <p:spPr/>
        <p:txBody>
          <a:bodyPr/>
          <a:lstStyle/>
          <a:p>
            <a:fld id="{907C113D-71F7-42C5-A264-0C8A3E24EB43}" type="datetime1">
              <a:rPr lang="en-IE" smtClean="0"/>
              <a:t>24/05/2016</a:t>
            </a:fld>
            <a:endParaRPr lang="en-IE"/>
          </a:p>
        </p:txBody>
      </p:sp>
    </p:spTree>
    <p:extLst>
      <p:ext uri="{BB962C8B-B14F-4D97-AF65-F5344CB8AC3E}">
        <p14:creationId xmlns:p14="http://schemas.microsoft.com/office/powerpoint/2010/main" val="261639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6000" b="1" dirty="0"/>
              <a:t>What do ‘Brands’ Mean to Regular People?</a:t>
            </a:r>
          </a:p>
        </p:txBody>
      </p:sp>
      <p:sp>
        <p:nvSpPr>
          <p:cNvPr id="3" name="Content Placeholder 2"/>
          <p:cNvSpPr>
            <a:spLocks noGrp="1"/>
          </p:cNvSpPr>
          <p:nvPr>
            <p:ph idx="1"/>
          </p:nvPr>
        </p:nvSpPr>
        <p:spPr/>
        <p:txBody>
          <a:bodyPr/>
          <a:lstStyle/>
          <a:p>
            <a:pPr lvl="1">
              <a:lnSpc>
                <a:spcPct val="150000"/>
              </a:lnSpc>
            </a:pPr>
            <a:r>
              <a:rPr lang="en-US" altLang="en-US" sz="2000" dirty="0">
                <a:latin typeface="Arial Black" panose="020B0A04020102020204" pitchFamily="34" charset="0"/>
                <a:cs typeface="Times New Roman" panose="02020603050405020304" pitchFamily="18" charset="0"/>
              </a:rPr>
              <a:t>In 'blind' taste tests, people prefer the taste of Pepsi over the taste of Coke. However, if the test is not 'blind' and the tasters know which beverage is which, they prefer the taste of Coke over Pepsi! </a:t>
            </a:r>
            <a:r>
              <a:rPr lang="en-US" altLang="en-US" sz="2000" u="sng" dirty="0">
                <a:latin typeface="Arial Black" panose="020B0A04020102020204" pitchFamily="34" charset="0"/>
                <a:cs typeface="Times New Roman" panose="02020603050405020304" pitchFamily="18" charset="0"/>
              </a:rPr>
              <a:t>That is the emotional power of a brand. </a:t>
            </a:r>
          </a:p>
          <a:p>
            <a:pPr lvl="1">
              <a:lnSpc>
                <a:spcPct val="150000"/>
              </a:lnSpc>
            </a:pPr>
            <a:r>
              <a:rPr lang="en-US" altLang="en-US" sz="2000" dirty="0">
                <a:latin typeface="Arial Black" panose="020B0A04020102020204" pitchFamily="34" charset="0"/>
                <a:cs typeface="Times New Roman" panose="02020603050405020304" pitchFamily="18" charset="0"/>
              </a:rPr>
              <a:t>The first shape that was registered is the coca cola bottle.  </a:t>
            </a:r>
          </a:p>
          <a:p>
            <a:endParaRPr lang="en-IE" dirty="0"/>
          </a:p>
        </p:txBody>
      </p:sp>
      <p:pic>
        <p:nvPicPr>
          <p:cNvPr id="4" name="Picture 3"/>
          <p:cNvPicPr>
            <a:picLocks noChangeAspect="1"/>
          </p:cNvPicPr>
          <p:nvPr/>
        </p:nvPicPr>
        <p:blipFill>
          <a:blip r:embed="rId2"/>
          <a:stretch>
            <a:fillRect/>
          </a:stretch>
        </p:blipFill>
        <p:spPr>
          <a:xfrm>
            <a:off x="10098050" y="3294719"/>
            <a:ext cx="1371719" cy="2895851"/>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F68597DB-9AD8-4AAE-A352-411DED8AE57A}" type="datetime1">
              <a:rPr lang="en-IE" smtClean="0"/>
              <a:t>24/05/2016</a:t>
            </a:fld>
            <a:endParaRPr lang="en-IE"/>
          </a:p>
        </p:txBody>
      </p:sp>
    </p:spTree>
    <p:extLst>
      <p:ext uri="{BB962C8B-B14F-4D97-AF65-F5344CB8AC3E}">
        <p14:creationId xmlns:p14="http://schemas.microsoft.com/office/powerpoint/2010/main" val="262084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5"/>
          <p:cNvSpPr>
            <a:spLocks noChangeArrowheads="1"/>
          </p:cNvSpPr>
          <p:nvPr/>
        </p:nvSpPr>
        <p:spPr bwMode="auto">
          <a:xfrm>
            <a:off x="1537415" y="4677177"/>
            <a:ext cx="8711485" cy="1489388"/>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squar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Words, letters, or symbols that make up a name used to identify and distinguish the firm’s offerings from those of its competitors.</a:t>
            </a:r>
          </a:p>
        </p:txBody>
      </p:sp>
      <p:pic>
        <p:nvPicPr>
          <p:cNvPr id="6148"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85800"/>
            <a:ext cx="2095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9" name="Picture 10" descr="reeb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7" descr="macdona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19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9433" y="272102"/>
            <a:ext cx="3567448" cy="769441"/>
          </a:xfrm>
          <a:prstGeom prst="rect">
            <a:avLst/>
          </a:prstGeom>
          <a:noFill/>
        </p:spPr>
        <p:txBody>
          <a:bodyPr wrap="square" rtlCol="0">
            <a:spAutoFit/>
          </a:bodyPr>
          <a:lstStyle/>
          <a:p>
            <a:r>
              <a:rPr lang="en-IE" sz="4400" b="1" dirty="0"/>
              <a:t>Brand Names</a:t>
            </a:r>
          </a:p>
        </p:txBody>
      </p:sp>
      <p:sp>
        <p:nvSpPr>
          <p:cNvPr id="3" name="Footer Placeholder 2"/>
          <p:cNvSpPr>
            <a:spLocks noGrp="1"/>
          </p:cNvSpPr>
          <p:nvPr>
            <p:ph type="ftr" sz="quarter" idx="11"/>
          </p:nvPr>
        </p:nvSpPr>
        <p:spPr/>
        <p:txBody>
          <a:bodyPr/>
          <a:lstStyle/>
          <a:p>
            <a:r>
              <a:rPr lang="en-IE"/>
              <a:t>Moureen Kelly </a:t>
            </a:r>
          </a:p>
        </p:txBody>
      </p:sp>
      <p:sp>
        <p:nvSpPr>
          <p:cNvPr id="4" name="Date Placeholder 3"/>
          <p:cNvSpPr>
            <a:spLocks noGrp="1"/>
          </p:cNvSpPr>
          <p:nvPr>
            <p:ph type="dt" sz="half" idx="10"/>
          </p:nvPr>
        </p:nvSpPr>
        <p:spPr/>
        <p:txBody>
          <a:bodyPr/>
          <a:lstStyle/>
          <a:p>
            <a:fld id="{83C2DEBD-E87A-4C3A-9B01-F5A536C9E49D}" type="datetime1">
              <a:rPr lang="en-IE" smtClean="0"/>
              <a:t>24/05/2016</a:t>
            </a:fld>
            <a:endParaRPr lang="en-IE"/>
          </a:p>
        </p:txBody>
      </p:sp>
    </p:spTree>
    <p:extLst>
      <p:ext uri="{BB962C8B-B14F-4D97-AF65-F5344CB8AC3E}">
        <p14:creationId xmlns:p14="http://schemas.microsoft.com/office/powerpoint/2010/main" val="2499516224"/>
      </p:ext>
    </p:extLst>
  </p:cSld>
  <p:clrMapOvr>
    <a:masterClrMapping/>
  </p:clrMapOvr>
  <p:transition advClick="0">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a:t>Activity 3</a:t>
            </a:r>
          </a:p>
        </p:txBody>
      </p:sp>
      <p:sp>
        <p:nvSpPr>
          <p:cNvPr id="3" name="Content Placeholder 2"/>
          <p:cNvSpPr>
            <a:spLocks noGrp="1"/>
          </p:cNvSpPr>
          <p:nvPr>
            <p:ph idx="1"/>
          </p:nvPr>
        </p:nvSpPr>
        <p:spPr/>
        <p:txBody>
          <a:bodyPr>
            <a:normAutofit/>
          </a:bodyPr>
          <a:lstStyle/>
          <a:p>
            <a:r>
              <a:rPr lang="en-IE" sz="2800" dirty="0"/>
              <a:t>Complete the ‘Retail Brands’ Worksheet/Activity</a:t>
            </a:r>
          </a:p>
          <a:p>
            <a:r>
              <a:rPr lang="en-IE" sz="2800" dirty="0"/>
              <a:t>What are your top 5 favourite brands?</a:t>
            </a:r>
          </a:p>
          <a:p>
            <a:r>
              <a:rPr lang="en-IE" sz="2800" dirty="0"/>
              <a:t>1. ____________________________</a:t>
            </a:r>
          </a:p>
          <a:p>
            <a:r>
              <a:rPr lang="en-IE" sz="2800" dirty="0"/>
              <a:t>2. ____________________________</a:t>
            </a:r>
          </a:p>
          <a:p>
            <a:r>
              <a:rPr lang="en-IE" sz="2800" dirty="0"/>
              <a:t>3. ____________________________</a:t>
            </a:r>
          </a:p>
          <a:p>
            <a:r>
              <a:rPr lang="en-IE" sz="2800" dirty="0"/>
              <a:t>4. ____________________________</a:t>
            </a:r>
          </a:p>
          <a:p>
            <a:r>
              <a:rPr lang="en-IE" sz="2800" dirty="0"/>
              <a:t>5. ____________________________</a:t>
            </a:r>
          </a:p>
        </p:txBody>
      </p:sp>
      <p:pic>
        <p:nvPicPr>
          <p:cNvPr id="4" name="Picture 3"/>
          <p:cNvPicPr>
            <a:picLocks noChangeAspect="1"/>
          </p:cNvPicPr>
          <p:nvPr/>
        </p:nvPicPr>
        <p:blipFill>
          <a:blip r:embed="rId2"/>
          <a:stretch>
            <a:fillRect/>
          </a:stretch>
        </p:blipFill>
        <p:spPr>
          <a:xfrm>
            <a:off x="7500783" y="2525416"/>
            <a:ext cx="3011685" cy="3017782"/>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12EBECA8-4161-4342-94A0-057ECB08149E}" type="datetime1">
              <a:rPr lang="en-IE" smtClean="0"/>
              <a:t>24/05/2016</a:t>
            </a:fld>
            <a:endParaRPr lang="en-IE"/>
          </a:p>
        </p:txBody>
      </p:sp>
    </p:spTree>
    <p:extLst>
      <p:ext uri="{BB962C8B-B14F-4D97-AF65-F5344CB8AC3E}">
        <p14:creationId xmlns:p14="http://schemas.microsoft.com/office/powerpoint/2010/main" val="118883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2769" b="16089"/>
          <a:stretch/>
        </p:blipFill>
        <p:spPr>
          <a:xfrm>
            <a:off x="3247078" y="1790163"/>
            <a:ext cx="5651662" cy="4018209"/>
          </a:xfrm>
          <a:prstGeom prst="rect">
            <a:avLst/>
          </a:prstGeom>
        </p:spPr>
      </p:pic>
      <p:sp>
        <p:nvSpPr>
          <p:cNvPr id="7" name="TextBox 6"/>
          <p:cNvSpPr txBox="1"/>
          <p:nvPr/>
        </p:nvSpPr>
        <p:spPr>
          <a:xfrm>
            <a:off x="3631281" y="386365"/>
            <a:ext cx="5267459" cy="1107996"/>
          </a:xfrm>
          <a:prstGeom prst="rect">
            <a:avLst/>
          </a:prstGeom>
          <a:noFill/>
        </p:spPr>
        <p:txBody>
          <a:bodyPr wrap="square" rtlCol="0">
            <a:spAutoFit/>
          </a:bodyPr>
          <a:lstStyle/>
          <a:p>
            <a:pPr algn="ctr"/>
            <a:r>
              <a:rPr lang="en-IE" sz="6600" b="1" dirty="0"/>
              <a:t>End of Unit 1</a:t>
            </a:r>
          </a:p>
        </p:txBody>
      </p:sp>
      <p:sp>
        <p:nvSpPr>
          <p:cNvPr id="2" name="Footer Placeholder 1"/>
          <p:cNvSpPr>
            <a:spLocks noGrp="1"/>
          </p:cNvSpPr>
          <p:nvPr>
            <p:ph type="ftr" sz="quarter" idx="11"/>
          </p:nvPr>
        </p:nvSpPr>
        <p:spPr/>
        <p:txBody>
          <a:bodyPr/>
          <a:lstStyle/>
          <a:p>
            <a:r>
              <a:rPr lang="en-IE"/>
              <a:t>Moureen Kelly </a:t>
            </a:r>
          </a:p>
        </p:txBody>
      </p:sp>
      <p:sp>
        <p:nvSpPr>
          <p:cNvPr id="3" name="Date Placeholder 2"/>
          <p:cNvSpPr>
            <a:spLocks noGrp="1"/>
          </p:cNvSpPr>
          <p:nvPr>
            <p:ph type="dt" sz="half" idx="10"/>
          </p:nvPr>
        </p:nvSpPr>
        <p:spPr/>
        <p:txBody>
          <a:bodyPr/>
          <a:lstStyle/>
          <a:p>
            <a:fld id="{A98A224F-F7A3-4FB4-8DBE-8030BDEAC88F}" type="datetime1">
              <a:rPr lang="en-IE" smtClean="0"/>
              <a:t>24/05/2016</a:t>
            </a:fld>
            <a:endParaRPr lang="en-IE"/>
          </a:p>
        </p:txBody>
      </p:sp>
    </p:spTree>
    <p:extLst>
      <p:ext uri="{BB962C8B-B14F-4D97-AF65-F5344CB8AC3E}">
        <p14:creationId xmlns:p14="http://schemas.microsoft.com/office/powerpoint/2010/main" val="2489686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Sources</a:t>
            </a:r>
          </a:p>
        </p:txBody>
      </p:sp>
      <p:sp>
        <p:nvSpPr>
          <p:cNvPr id="3" name="Content Placeholder 2"/>
          <p:cNvSpPr>
            <a:spLocks noGrp="1"/>
          </p:cNvSpPr>
          <p:nvPr>
            <p:ph idx="1"/>
          </p:nvPr>
        </p:nvSpPr>
        <p:spPr/>
        <p:txBody>
          <a:bodyPr/>
          <a:lstStyle/>
          <a:p>
            <a:r>
              <a:rPr lang="en-IE" dirty="0">
                <a:hlinkClick r:id="rId2"/>
              </a:rPr>
              <a:t>http://www.marketingdonut.co.uk/marketing/marketing-strategy/the-five-principles-of-retail</a:t>
            </a:r>
            <a:endParaRPr lang="en-IE" dirty="0"/>
          </a:p>
          <a:p>
            <a:r>
              <a:rPr lang="en-IE" dirty="0">
                <a:hlinkClick r:id="rId3"/>
              </a:rPr>
              <a:t>https://www.teachingenglish.org.uk/sites/teacheng/files/branding%20and%20brand%20names-worksheets.pdf</a:t>
            </a:r>
            <a:endParaRPr lang="en-IE" dirty="0"/>
          </a:p>
          <a:p>
            <a:r>
              <a:rPr lang="en-IE" dirty="0">
                <a:hlinkClick r:id="rId4"/>
              </a:rPr>
              <a:t>http://www.tutor2u.net/retail/induction.php</a:t>
            </a:r>
            <a:endParaRPr lang="en-IE" dirty="0"/>
          </a:p>
          <a:p>
            <a:endParaRPr lang="en-IE" dirty="0"/>
          </a:p>
          <a:p>
            <a:endParaRPr lang="en-IE" dirty="0"/>
          </a:p>
          <a:p>
            <a:endParaRPr lang="en-IE" dirty="0"/>
          </a:p>
        </p:txBody>
      </p:sp>
      <p:sp>
        <p:nvSpPr>
          <p:cNvPr id="4" name="Footer Placeholder 3"/>
          <p:cNvSpPr>
            <a:spLocks noGrp="1"/>
          </p:cNvSpPr>
          <p:nvPr>
            <p:ph type="ftr" sz="quarter" idx="11"/>
          </p:nvPr>
        </p:nvSpPr>
        <p:spPr/>
        <p:txBody>
          <a:bodyPr/>
          <a:lstStyle/>
          <a:p>
            <a:r>
              <a:rPr lang="en-IE"/>
              <a:t>Moureen Kelly </a:t>
            </a:r>
          </a:p>
        </p:txBody>
      </p:sp>
      <p:sp>
        <p:nvSpPr>
          <p:cNvPr id="5" name="Date Placeholder 4"/>
          <p:cNvSpPr>
            <a:spLocks noGrp="1"/>
          </p:cNvSpPr>
          <p:nvPr>
            <p:ph type="dt" sz="half" idx="10"/>
          </p:nvPr>
        </p:nvSpPr>
        <p:spPr/>
        <p:txBody>
          <a:bodyPr/>
          <a:lstStyle/>
          <a:p>
            <a:fld id="{EEEBBDB8-49E6-4CF5-B0BF-035923DB5E54}" type="datetime1">
              <a:rPr lang="en-IE" smtClean="0"/>
              <a:t>24/05/2016</a:t>
            </a:fld>
            <a:endParaRPr lang="en-IE"/>
          </a:p>
        </p:txBody>
      </p:sp>
    </p:spTree>
    <p:extLst>
      <p:ext uri="{BB962C8B-B14F-4D97-AF65-F5344CB8AC3E}">
        <p14:creationId xmlns:p14="http://schemas.microsoft.com/office/powerpoint/2010/main" val="123742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retailing?</a:t>
            </a:r>
          </a:p>
        </p:txBody>
      </p:sp>
      <p:sp>
        <p:nvSpPr>
          <p:cNvPr id="3" name="Content Placeholder 2"/>
          <p:cNvSpPr>
            <a:spLocks noGrp="1"/>
          </p:cNvSpPr>
          <p:nvPr>
            <p:ph idx="1"/>
          </p:nvPr>
        </p:nvSpPr>
        <p:spPr>
          <a:xfrm>
            <a:off x="1097280" y="1845734"/>
            <a:ext cx="10058400" cy="4580824"/>
          </a:xfrm>
        </p:spPr>
        <p:txBody>
          <a:bodyPr>
            <a:normAutofit/>
          </a:bodyPr>
          <a:lstStyle/>
          <a:p>
            <a:pPr algn="just"/>
            <a:r>
              <a:rPr lang="en-IE" sz="2400" dirty="0"/>
              <a:t>Retailing is the business where an organisation directly sells its products and services to an end consumer for personal, family or household use. </a:t>
            </a:r>
          </a:p>
          <a:p>
            <a:r>
              <a:rPr lang="en-IE" sz="2400" dirty="0"/>
              <a:t>By definition whenever an organisation, be it a manufacturing or a whole seller, sells directly to the end consumer it is actually operating in the Retail space.  It is the final link in the chain of production.</a:t>
            </a:r>
            <a:r>
              <a:rPr lang="en-GB" altLang="en-US" sz="2400" dirty="0"/>
              <a:t> </a:t>
            </a:r>
            <a:endParaRPr lang="en-IE" sz="2400" dirty="0"/>
          </a:p>
          <a:p>
            <a:pPr algn="just"/>
            <a:endParaRPr lang="en-IE" sz="2400" dirty="0"/>
          </a:p>
          <a:p>
            <a:pPr algn="just"/>
            <a:r>
              <a:rPr lang="en-IE" sz="2400" dirty="0"/>
              <a:t>SUPPLY CHAIN:</a:t>
            </a:r>
          </a:p>
          <a:p>
            <a:pPr algn="just"/>
            <a:endParaRPr lang="en-IE" sz="2400" dirty="0"/>
          </a:p>
          <a:p>
            <a:pPr algn="just"/>
            <a:r>
              <a:rPr lang="en-IE" sz="4000" b="1" dirty="0"/>
              <a:t>Q</a:t>
            </a:r>
            <a:r>
              <a:rPr lang="en-IE" sz="2400" dirty="0"/>
              <a:t>: How many people do you know that work in retailing?</a:t>
            </a:r>
          </a:p>
        </p:txBody>
      </p:sp>
      <p:pic>
        <p:nvPicPr>
          <p:cNvPr id="4" name="Picture 3"/>
          <p:cNvPicPr>
            <a:picLocks noChangeAspect="1"/>
          </p:cNvPicPr>
          <p:nvPr/>
        </p:nvPicPr>
        <p:blipFill>
          <a:blip r:embed="rId2"/>
          <a:stretch>
            <a:fillRect/>
          </a:stretch>
        </p:blipFill>
        <p:spPr>
          <a:xfrm>
            <a:off x="3487729" y="3794103"/>
            <a:ext cx="7667951" cy="1550630"/>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55040FDD-54D9-4DC7-B618-A1C186445F9D}" type="datetime1">
              <a:rPr lang="en-IE" smtClean="0"/>
              <a:t>24/05/2016</a:t>
            </a:fld>
            <a:endParaRPr lang="en-IE"/>
          </a:p>
        </p:txBody>
      </p:sp>
    </p:spTree>
    <p:extLst>
      <p:ext uri="{BB962C8B-B14F-4D97-AF65-F5344CB8AC3E}">
        <p14:creationId xmlns:p14="http://schemas.microsoft.com/office/powerpoint/2010/main" val="288038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a:t>What is retailing?</a:t>
            </a:r>
          </a:p>
        </p:txBody>
      </p:sp>
      <p:sp>
        <p:nvSpPr>
          <p:cNvPr id="3" name="Content Placeholder 2"/>
          <p:cNvSpPr>
            <a:spLocks noGrp="1"/>
          </p:cNvSpPr>
          <p:nvPr>
            <p:ph idx="1"/>
          </p:nvPr>
        </p:nvSpPr>
        <p:spPr/>
        <p:txBody>
          <a:bodyPr>
            <a:normAutofit/>
          </a:bodyPr>
          <a:lstStyle/>
          <a:p>
            <a:pPr algn="just"/>
            <a:r>
              <a:rPr lang="en-IE" sz="2800" dirty="0"/>
              <a:t>It is an Industry which is heavily dependent on </a:t>
            </a:r>
            <a:r>
              <a:rPr lang="en-IE" sz="2800" b="1" u="sng" dirty="0"/>
              <a:t>consumer spending </a:t>
            </a:r>
            <a:r>
              <a:rPr lang="en-IE" sz="2800" dirty="0"/>
              <a:t>. In this system consumers (money spenders) play the most important role. </a:t>
            </a:r>
          </a:p>
          <a:p>
            <a:pPr algn="just"/>
            <a:r>
              <a:rPr lang="en-IE" sz="2800" dirty="0"/>
              <a:t>Retail sales is generally driven by people’s ability (disposable income €€€) and willingness (consumer confidence) to buy goods and services. </a:t>
            </a:r>
          </a:p>
        </p:txBody>
      </p:sp>
      <p:pic>
        <p:nvPicPr>
          <p:cNvPr id="4" name="Picture 3"/>
          <p:cNvPicPr>
            <a:picLocks noChangeAspect="1"/>
          </p:cNvPicPr>
          <p:nvPr/>
        </p:nvPicPr>
        <p:blipFill>
          <a:blip r:embed="rId2"/>
          <a:stretch>
            <a:fillRect/>
          </a:stretch>
        </p:blipFill>
        <p:spPr>
          <a:xfrm>
            <a:off x="5482375" y="4377268"/>
            <a:ext cx="1562100" cy="1600200"/>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12B070B8-F0DC-46D5-8B59-7C0DA8ADD58A}" type="datetime1">
              <a:rPr lang="en-IE" smtClean="0"/>
              <a:t>24/05/2016</a:t>
            </a:fld>
            <a:endParaRPr lang="en-IE"/>
          </a:p>
        </p:txBody>
      </p:sp>
    </p:spTree>
    <p:extLst>
      <p:ext uri="{BB962C8B-B14F-4D97-AF65-F5344CB8AC3E}">
        <p14:creationId xmlns:p14="http://schemas.microsoft.com/office/powerpoint/2010/main" val="413402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a:t>The Principles of Retailing</a:t>
            </a:r>
          </a:p>
        </p:txBody>
      </p:sp>
      <p:sp>
        <p:nvSpPr>
          <p:cNvPr id="3" name="Content Placeholder 2"/>
          <p:cNvSpPr>
            <a:spLocks noGrp="1"/>
          </p:cNvSpPr>
          <p:nvPr>
            <p:ph idx="1"/>
          </p:nvPr>
        </p:nvSpPr>
        <p:spPr/>
        <p:txBody>
          <a:bodyPr/>
          <a:lstStyle/>
          <a:p>
            <a:r>
              <a:rPr lang="en-IE" sz="2800" dirty="0"/>
              <a:t>There are 5 principles underpinning retail, they are:</a:t>
            </a:r>
          </a:p>
          <a:p>
            <a:r>
              <a:rPr lang="en-IE" sz="2800" dirty="0"/>
              <a:t>1. The customer is the most important person in your business</a:t>
            </a:r>
          </a:p>
          <a:p>
            <a:r>
              <a:rPr lang="en-IE" sz="2800" dirty="0"/>
              <a:t>2. Retail is Detail</a:t>
            </a:r>
          </a:p>
          <a:p>
            <a:r>
              <a:rPr lang="en-IE" sz="2800" dirty="0"/>
              <a:t>3. The 4 P’s</a:t>
            </a:r>
          </a:p>
          <a:p>
            <a:r>
              <a:rPr lang="en-IE" sz="2800" dirty="0"/>
              <a:t>4. Go the Extra Mile</a:t>
            </a:r>
          </a:p>
          <a:p>
            <a:r>
              <a:rPr lang="en-IE" sz="2800" dirty="0"/>
              <a:t>5. Location, Location, Location</a:t>
            </a:r>
          </a:p>
          <a:p>
            <a:endParaRPr lang="en-IE" dirty="0"/>
          </a:p>
        </p:txBody>
      </p:sp>
      <p:pic>
        <p:nvPicPr>
          <p:cNvPr id="4" name="Picture 3"/>
          <p:cNvPicPr>
            <a:picLocks noChangeAspect="1"/>
          </p:cNvPicPr>
          <p:nvPr/>
        </p:nvPicPr>
        <p:blipFill>
          <a:blip r:embed="rId2"/>
          <a:stretch>
            <a:fillRect/>
          </a:stretch>
        </p:blipFill>
        <p:spPr>
          <a:xfrm>
            <a:off x="5808372" y="3031477"/>
            <a:ext cx="5044653" cy="2837617"/>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F4C22EE8-3CEE-4E0E-8270-250153FDEB85}" type="datetime1">
              <a:rPr lang="en-IE" smtClean="0"/>
              <a:t>24/05/2016</a:t>
            </a:fld>
            <a:endParaRPr lang="en-IE"/>
          </a:p>
        </p:txBody>
      </p:sp>
    </p:spTree>
    <p:extLst>
      <p:ext uri="{BB962C8B-B14F-4D97-AF65-F5344CB8AC3E}">
        <p14:creationId xmlns:p14="http://schemas.microsoft.com/office/powerpoint/2010/main" val="266656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t>The Customer is the Most Important</a:t>
            </a:r>
          </a:p>
        </p:txBody>
      </p:sp>
      <p:sp>
        <p:nvSpPr>
          <p:cNvPr id="3" name="Content Placeholder 2"/>
          <p:cNvSpPr>
            <a:spLocks noGrp="1"/>
          </p:cNvSpPr>
          <p:nvPr>
            <p:ph idx="1"/>
          </p:nvPr>
        </p:nvSpPr>
        <p:spPr/>
        <p:txBody>
          <a:bodyPr>
            <a:normAutofit/>
          </a:bodyPr>
          <a:lstStyle/>
          <a:p>
            <a:r>
              <a:rPr lang="en-IE" sz="2800" dirty="0"/>
              <a:t>The customer holds the key to every successful retail operation.  There is no business without the customer. </a:t>
            </a:r>
          </a:p>
        </p:txBody>
      </p:sp>
      <p:pic>
        <p:nvPicPr>
          <p:cNvPr id="1026" name="Picture 2" descr="https://ravigour.files.wordpress.com/2014/01/why-is-customer-always-k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302" t="5475" r="12400" b="5291"/>
          <a:stretch/>
        </p:blipFill>
        <p:spPr bwMode="auto">
          <a:xfrm>
            <a:off x="7681001" y="2537138"/>
            <a:ext cx="3742559" cy="37992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IE"/>
              <a:t>Moureen Kelly </a:t>
            </a:r>
          </a:p>
        </p:txBody>
      </p:sp>
      <p:sp>
        <p:nvSpPr>
          <p:cNvPr id="5" name="Date Placeholder 4"/>
          <p:cNvSpPr>
            <a:spLocks noGrp="1"/>
          </p:cNvSpPr>
          <p:nvPr>
            <p:ph type="dt" sz="half" idx="10"/>
          </p:nvPr>
        </p:nvSpPr>
        <p:spPr/>
        <p:txBody>
          <a:bodyPr/>
          <a:lstStyle/>
          <a:p>
            <a:fld id="{BB8A0FB3-92EB-493E-B9EE-0F5D6DF68647}" type="datetime1">
              <a:rPr lang="en-IE" smtClean="0"/>
              <a:t>24/05/2016</a:t>
            </a:fld>
            <a:endParaRPr lang="en-IE"/>
          </a:p>
        </p:txBody>
      </p:sp>
    </p:spTree>
    <p:extLst>
      <p:ext uri="{BB962C8B-B14F-4D97-AF65-F5344CB8AC3E}">
        <p14:creationId xmlns:p14="http://schemas.microsoft.com/office/powerpoint/2010/main" val="89616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Retail is Detail</a:t>
            </a:r>
          </a:p>
        </p:txBody>
      </p:sp>
      <p:sp>
        <p:nvSpPr>
          <p:cNvPr id="3" name="Content Placeholder 2"/>
          <p:cNvSpPr>
            <a:spLocks noGrp="1"/>
          </p:cNvSpPr>
          <p:nvPr>
            <p:ph idx="1"/>
          </p:nvPr>
        </p:nvSpPr>
        <p:spPr/>
        <p:txBody>
          <a:bodyPr>
            <a:normAutofit/>
          </a:bodyPr>
          <a:lstStyle/>
          <a:p>
            <a:pPr algn="just"/>
            <a:r>
              <a:rPr lang="en-IE" sz="2400" dirty="0"/>
              <a:t>One of the most famous principles in retailing is, “retail is detail” To run a successful business you must address and improve your understanding of your customer. </a:t>
            </a:r>
            <a:r>
              <a:rPr lang="en-IE" sz="2400" b="1" dirty="0"/>
              <a:t>To do this, every retailer must focus on the detail and get the detail right the majority of the time.</a:t>
            </a:r>
          </a:p>
        </p:txBody>
      </p:sp>
      <p:pic>
        <p:nvPicPr>
          <p:cNvPr id="5" name="Picture 4"/>
          <p:cNvPicPr>
            <a:picLocks noChangeAspect="1"/>
          </p:cNvPicPr>
          <p:nvPr/>
        </p:nvPicPr>
        <p:blipFill>
          <a:blip r:embed="rId2"/>
          <a:stretch>
            <a:fillRect/>
          </a:stretch>
        </p:blipFill>
        <p:spPr>
          <a:xfrm>
            <a:off x="1097279" y="3638208"/>
            <a:ext cx="4082947" cy="2711077"/>
          </a:xfrm>
          <a:prstGeom prst="rect">
            <a:avLst/>
          </a:prstGeom>
        </p:spPr>
      </p:pic>
      <p:sp>
        <p:nvSpPr>
          <p:cNvPr id="4" name="Footer Placeholder 3"/>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D61F9F34-FCC3-4F2E-A397-763AD4F3512A}" type="datetime1">
              <a:rPr lang="en-IE" smtClean="0"/>
              <a:t>24/05/2016</a:t>
            </a:fld>
            <a:endParaRPr lang="en-IE"/>
          </a:p>
        </p:txBody>
      </p:sp>
    </p:spTree>
    <p:extLst>
      <p:ext uri="{BB962C8B-B14F-4D97-AF65-F5344CB8AC3E}">
        <p14:creationId xmlns:p14="http://schemas.microsoft.com/office/powerpoint/2010/main" val="416367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The 4 P’s</a:t>
            </a:r>
          </a:p>
        </p:txBody>
      </p:sp>
      <p:sp>
        <p:nvSpPr>
          <p:cNvPr id="3" name="Content Placeholder 2"/>
          <p:cNvSpPr>
            <a:spLocks noGrp="1"/>
          </p:cNvSpPr>
          <p:nvPr>
            <p:ph idx="1"/>
          </p:nvPr>
        </p:nvSpPr>
        <p:spPr>
          <a:xfrm>
            <a:off x="1097280" y="1845733"/>
            <a:ext cx="10058400" cy="4382071"/>
          </a:xfrm>
        </p:spPr>
        <p:txBody>
          <a:bodyPr>
            <a:normAutofit/>
          </a:bodyPr>
          <a:lstStyle/>
          <a:p>
            <a:pPr algn="just"/>
            <a:r>
              <a:rPr lang="en-IE" b="1" dirty="0"/>
              <a:t>Product</a:t>
            </a:r>
            <a:r>
              <a:rPr lang="en-IE" dirty="0"/>
              <a:t>: You need </a:t>
            </a:r>
            <a:r>
              <a:rPr lang="en-IE" b="1" u="sng" dirty="0"/>
              <a:t>products that your customers want to buy </a:t>
            </a:r>
            <a:r>
              <a:rPr lang="en-IE" dirty="0"/>
              <a:t>and a product range that will satisfy your customers’ needs and desires. The products must also deliver a profit for you to have a successful business</a:t>
            </a:r>
          </a:p>
          <a:p>
            <a:pPr algn="just"/>
            <a:r>
              <a:rPr lang="en-IE" b="1" dirty="0"/>
              <a:t>Price</a:t>
            </a:r>
            <a:r>
              <a:rPr lang="en-IE" dirty="0"/>
              <a:t>: Price must be consistent across the marketing mix and meet all requirements of a business. You need to </a:t>
            </a:r>
            <a:r>
              <a:rPr lang="en-IE" b="1" u="sng" dirty="0"/>
              <a:t>price your products at the correct level for the customers to be able to buy your products</a:t>
            </a:r>
            <a:r>
              <a:rPr lang="en-IE" dirty="0"/>
              <a:t>, and for them to gain value from your products. </a:t>
            </a:r>
          </a:p>
          <a:p>
            <a:pPr algn="just"/>
            <a:endParaRPr lang="en-IE" b="1" dirty="0"/>
          </a:p>
          <a:p>
            <a:pPr algn="just"/>
            <a:r>
              <a:rPr lang="en-IE" b="1" dirty="0"/>
              <a:t>Place</a:t>
            </a:r>
            <a:r>
              <a:rPr lang="en-IE" dirty="0"/>
              <a:t>: You must provide </a:t>
            </a:r>
            <a:r>
              <a:rPr lang="en-IE" b="1" u="sng" dirty="0"/>
              <a:t>somewhere for your customers to purchase your product</a:t>
            </a:r>
            <a:r>
              <a:rPr lang="en-IE" dirty="0"/>
              <a:t>, be that a physical store, a catalogue or an e-commerce site. </a:t>
            </a:r>
          </a:p>
          <a:p>
            <a:pPr algn="just"/>
            <a:r>
              <a:rPr lang="en-IE" b="1" dirty="0"/>
              <a:t>Promotion</a:t>
            </a:r>
            <a:r>
              <a:rPr lang="en-IE" dirty="0"/>
              <a:t>: Once you have a product — at the right price, in a place where the customer can access it — you need to </a:t>
            </a:r>
            <a:r>
              <a:rPr lang="en-IE" b="1" u="sng" dirty="0"/>
              <a:t>tell them about it </a:t>
            </a:r>
            <a:r>
              <a:rPr lang="en-IE" dirty="0"/>
              <a:t>and promote your business and products; </a:t>
            </a:r>
            <a:r>
              <a:rPr lang="en-IE" u="sng" dirty="0"/>
              <a:t>make sure your customers know that you and your products exist and are available </a:t>
            </a:r>
            <a:r>
              <a:rPr lang="en-IE" dirty="0"/>
              <a:t>for them to enjoy.</a:t>
            </a:r>
          </a:p>
          <a:p>
            <a:endParaRPr lang="en-IE" dirty="0"/>
          </a:p>
        </p:txBody>
      </p:sp>
      <p:pic>
        <p:nvPicPr>
          <p:cNvPr id="4" name="Picture 3"/>
          <p:cNvPicPr>
            <a:picLocks noChangeAspect="1"/>
          </p:cNvPicPr>
          <p:nvPr/>
        </p:nvPicPr>
        <p:blipFill>
          <a:blip r:embed="rId2"/>
          <a:stretch>
            <a:fillRect/>
          </a:stretch>
        </p:blipFill>
        <p:spPr>
          <a:xfrm>
            <a:off x="8228019" y="5903"/>
            <a:ext cx="2319779" cy="1731457"/>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EFCA001B-7436-4466-B578-EE8F66FFB840}" type="datetime1">
              <a:rPr lang="en-IE" smtClean="0"/>
              <a:t>24/05/2016</a:t>
            </a:fld>
            <a:endParaRPr lang="en-IE"/>
          </a:p>
        </p:txBody>
      </p:sp>
    </p:spTree>
    <p:extLst>
      <p:ext uri="{BB962C8B-B14F-4D97-AF65-F5344CB8AC3E}">
        <p14:creationId xmlns:p14="http://schemas.microsoft.com/office/powerpoint/2010/main" val="253799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600" b="1" dirty="0"/>
              <a:t>Go the Extra Mile</a:t>
            </a:r>
          </a:p>
        </p:txBody>
      </p:sp>
      <p:sp>
        <p:nvSpPr>
          <p:cNvPr id="3" name="Content Placeholder 2"/>
          <p:cNvSpPr>
            <a:spLocks noGrp="1"/>
          </p:cNvSpPr>
          <p:nvPr>
            <p:ph idx="1"/>
          </p:nvPr>
        </p:nvSpPr>
        <p:spPr/>
        <p:txBody>
          <a:bodyPr/>
          <a:lstStyle/>
          <a:p>
            <a:pPr algn="just"/>
            <a:r>
              <a:rPr lang="en-IE" sz="2400" dirty="0"/>
              <a:t>Providing great customer service starts with understanding and knowing your customer; however, knowing them is the start of the journey and you will need to deliver more than just customer service. To be successful you must you must “go the extra mile for the customer”. You and your team must continually go the extra mile for the customer, each time delivering just a little more than they expect. Doing this each time you and your team interact with your customers will win them over and make them loyal over a long period of time.</a:t>
            </a:r>
          </a:p>
          <a:p>
            <a:pPr algn="just"/>
            <a:endParaRPr lang="en-IE" sz="2400" dirty="0"/>
          </a:p>
          <a:p>
            <a:pPr algn="just"/>
            <a:r>
              <a:rPr lang="en-IE" sz="2400" dirty="0"/>
              <a:t>Q: What do we mean by ‘Go the Extra Mile’?</a:t>
            </a:r>
          </a:p>
        </p:txBody>
      </p:sp>
      <p:pic>
        <p:nvPicPr>
          <p:cNvPr id="4" name="Picture 3"/>
          <p:cNvPicPr>
            <a:picLocks noChangeAspect="1"/>
          </p:cNvPicPr>
          <p:nvPr/>
        </p:nvPicPr>
        <p:blipFill rotWithShape="1">
          <a:blip r:embed="rId2"/>
          <a:srcRect b="17473"/>
          <a:stretch/>
        </p:blipFill>
        <p:spPr>
          <a:xfrm>
            <a:off x="7393413" y="4214678"/>
            <a:ext cx="1809750" cy="2083091"/>
          </a:xfrm>
          <a:prstGeom prst="rect">
            <a:avLst/>
          </a:prstGeom>
        </p:spPr>
      </p:pic>
      <p:sp>
        <p:nvSpPr>
          <p:cNvPr id="5" name="Footer Placeholder 4"/>
          <p:cNvSpPr>
            <a:spLocks noGrp="1"/>
          </p:cNvSpPr>
          <p:nvPr>
            <p:ph type="ftr" sz="quarter" idx="11"/>
          </p:nvPr>
        </p:nvSpPr>
        <p:spPr/>
        <p:txBody>
          <a:bodyPr/>
          <a:lstStyle/>
          <a:p>
            <a:r>
              <a:rPr lang="en-IE"/>
              <a:t>Moureen Kelly </a:t>
            </a:r>
          </a:p>
        </p:txBody>
      </p:sp>
      <p:sp>
        <p:nvSpPr>
          <p:cNvPr id="6" name="Date Placeholder 5"/>
          <p:cNvSpPr>
            <a:spLocks noGrp="1"/>
          </p:cNvSpPr>
          <p:nvPr>
            <p:ph type="dt" sz="half" idx="10"/>
          </p:nvPr>
        </p:nvSpPr>
        <p:spPr/>
        <p:txBody>
          <a:bodyPr/>
          <a:lstStyle/>
          <a:p>
            <a:fld id="{2CE42A3D-596B-44CA-A6A6-6E65F2782F8A}" type="datetime1">
              <a:rPr lang="en-IE" smtClean="0"/>
              <a:t>24/05/2016</a:t>
            </a:fld>
            <a:endParaRPr lang="en-IE"/>
          </a:p>
        </p:txBody>
      </p:sp>
    </p:spTree>
    <p:extLst>
      <p:ext uri="{BB962C8B-B14F-4D97-AF65-F5344CB8AC3E}">
        <p14:creationId xmlns:p14="http://schemas.microsoft.com/office/powerpoint/2010/main" val="31872215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TotalTime>
  <Words>1376</Words>
  <Application>Microsoft Office PowerPoint</Application>
  <PresentationFormat>Widescreen</PresentationFormat>
  <Paragraphs>177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Courier New</vt:lpstr>
      <vt:lpstr>Times New Roman</vt:lpstr>
      <vt:lpstr>Wingdings</vt:lpstr>
      <vt:lpstr>Retrospect</vt:lpstr>
      <vt:lpstr>UNIT 1: Introduction to Retailing</vt:lpstr>
      <vt:lpstr>Introduction to Retailing: Topics</vt:lpstr>
      <vt:lpstr>What is retailing?</vt:lpstr>
      <vt:lpstr>What is retailing?</vt:lpstr>
      <vt:lpstr>The Principles of Retailing</vt:lpstr>
      <vt:lpstr>The Customer is the Most Important</vt:lpstr>
      <vt:lpstr>Retail is Detail</vt:lpstr>
      <vt:lpstr>The 4 P’s</vt:lpstr>
      <vt:lpstr>Go the Extra Mile</vt:lpstr>
      <vt:lpstr>Location, Location, Location</vt:lpstr>
      <vt:lpstr>Activity 1: </vt:lpstr>
      <vt:lpstr>Retail Markets</vt:lpstr>
      <vt:lpstr>Specialty Stores</vt:lpstr>
      <vt:lpstr>Department Stores</vt:lpstr>
      <vt:lpstr>Supermarket/Hypermarket</vt:lpstr>
      <vt:lpstr>Convenience Stores</vt:lpstr>
      <vt:lpstr>Discount Stores </vt:lpstr>
      <vt:lpstr>Off Price Retailers</vt:lpstr>
      <vt:lpstr>Mom &amp; Pop Stores</vt:lpstr>
      <vt:lpstr>Activity 2: </vt:lpstr>
      <vt:lpstr>‘Brands’</vt:lpstr>
      <vt:lpstr>What is a ‘Brand’?</vt:lpstr>
      <vt:lpstr>What do ‘Brands’ Mean to Regular People?</vt:lpstr>
      <vt:lpstr>PowerPoint Presentation</vt:lpstr>
      <vt:lpstr>Activity 3</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Introduction to Retailing</dc:title>
  <dc:creator>Moureen Kelly</dc:creator>
  <cp:lastModifiedBy>Noelene Sharkey</cp:lastModifiedBy>
  <cp:revision>23</cp:revision>
  <dcterms:created xsi:type="dcterms:W3CDTF">2015-07-30T19:02:49Z</dcterms:created>
  <dcterms:modified xsi:type="dcterms:W3CDTF">2016-05-24T08:22:30Z</dcterms:modified>
</cp:coreProperties>
</file>