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handoutMasterIdLst>
    <p:handoutMasterId r:id="rId16"/>
  </p:handoutMasterIdLst>
  <p:sldIdLst>
    <p:sldId id="270" r:id="rId2"/>
    <p:sldId id="279" r:id="rId3"/>
    <p:sldId id="625" r:id="rId4"/>
    <p:sldId id="619" r:id="rId5"/>
    <p:sldId id="627" r:id="rId6"/>
    <p:sldId id="628" r:id="rId7"/>
    <p:sldId id="629" r:id="rId8"/>
    <p:sldId id="631" r:id="rId9"/>
    <p:sldId id="616" r:id="rId10"/>
    <p:sldId id="281" r:id="rId11"/>
    <p:sldId id="632" r:id="rId12"/>
    <p:sldId id="622" r:id="rId13"/>
    <p:sldId id="633" r:id="rId14"/>
  </p:sldIdLst>
  <p:sldSz cx="12192000" cy="6858000"/>
  <p:notesSz cx="6797675" cy="9926638"/>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08080"/>
    <a:srgbClr val="00CC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45343" autoAdjust="0"/>
  </p:normalViewPr>
  <p:slideViewPr>
    <p:cSldViewPr snapToGrid="0">
      <p:cViewPr varScale="1">
        <p:scale>
          <a:sx n="69" d="100"/>
          <a:sy n="69" d="100"/>
        </p:scale>
        <p:origin x="48" y="834"/>
      </p:cViewPr>
      <p:guideLst>
        <p:guide orient="horz" pos="2160"/>
        <p:guide pos="3840"/>
      </p:guideLst>
    </p:cSldViewPr>
  </p:slideViewPr>
  <p:notesTextViewPr>
    <p:cViewPr>
      <p:scale>
        <a:sx n="150" d="100"/>
        <a:sy n="15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3D7410-9C1A-49BA-B646-5D2D20B88958}" type="doc">
      <dgm:prSet loTypeId="urn:microsoft.com/office/officeart/2005/8/layout/process1" loCatId="process" qsTypeId="urn:microsoft.com/office/officeart/2005/8/quickstyle/simple1" qsCatId="simple" csTypeId="urn:microsoft.com/office/officeart/2005/8/colors/accent1_2" csCatId="accent1" phldr="1"/>
      <dgm:spPr/>
    </dgm:pt>
    <dgm:pt modelId="{974B4F15-66CD-4A48-AC94-B96AECD657E4}">
      <dgm:prSet phldrT="[Text]"/>
      <dgm:spPr>
        <a:solidFill>
          <a:srgbClr val="7030A0"/>
        </a:solidFill>
      </dgm:spPr>
      <dgm:t>
        <a:bodyPr/>
        <a:lstStyle/>
        <a:p>
          <a:r>
            <a:rPr lang="en-US" dirty="0"/>
            <a:t>Unsuccessful</a:t>
          </a:r>
        </a:p>
      </dgm:t>
    </dgm:pt>
    <dgm:pt modelId="{621631B2-50E2-4DE4-AFFE-B689BA207CD0}" type="parTrans" cxnId="{F53BFD40-1376-47B4-9F08-75A9351024CF}">
      <dgm:prSet/>
      <dgm:spPr/>
      <dgm:t>
        <a:bodyPr/>
        <a:lstStyle/>
        <a:p>
          <a:endParaRPr lang="en-US"/>
        </a:p>
      </dgm:t>
    </dgm:pt>
    <dgm:pt modelId="{A27D5BE6-7042-40A2-9063-935DDA019714}" type="sibTrans" cxnId="{F53BFD40-1376-47B4-9F08-75A9351024CF}">
      <dgm:prSet/>
      <dgm:spPr/>
      <dgm:t>
        <a:bodyPr/>
        <a:lstStyle/>
        <a:p>
          <a:endParaRPr lang="en-US" dirty="0"/>
        </a:p>
      </dgm:t>
    </dgm:pt>
    <dgm:pt modelId="{9DD8EDB8-52D7-4F53-8DE9-FECF0F9A0C77}">
      <dgm:prSet phldrT="[Text]"/>
      <dgm:spPr>
        <a:solidFill>
          <a:srgbClr val="C00000"/>
        </a:solidFill>
      </dgm:spPr>
      <dgm:t>
        <a:bodyPr/>
        <a:lstStyle/>
        <a:p>
          <a:r>
            <a:rPr lang="en-US" dirty="0"/>
            <a:t>Pass</a:t>
          </a:r>
        </a:p>
      </dgm:t>
    </dgm:pt>
    <dgm:pt modelId="{902EEB8C-6DD6-45BE-9448-CFC2E370F875}" type="parTrans" cxnId="{1ED14D18-5D29-422B-B4B9-49DED095CC93}">
      <dgm:prSet/>
      <dgm:spPr/>
      <dgm:t>
        <a:bodyPr/>
        <a:lstStyle/>
        <a:p>
          <a:endParaRPr lang="en-US"/>
        </a:p>
      </dgm:t>
    </dgm:pt>
    <dgm:pt modelId="{A921A8FC-C019-4A25-A29D-C79B06C059AA}" type="sibTrans" cxnId="{1ED14D18-5D29-422B-B4B9-49DED095CC93}">
      <dgm:prSet/>
      <dgm:spPr/>
      <dgm:t>
        <a:bodyPr/>
        <a:lstStyle/>
        <a:p>
          <a:endParaRPr lang="en-US" dirty="0"/>
        </a:p>
      </dgm:t>
    </dgm:pt>
    <dgm:pt modelId="{0D0041C0-22CD-4B9B-BB64-35A08EE8A968}">
      <dgm:prSet phldrT="[Text]"/>
      <dgm:spPr>
        <a:solidFill>
          <a:srgbClr val="00B050"/>
        </a:solidFill>
      </dgm:spPr>
      <dgm:t>
        <a:bodyPr/>
        <a:lstStyle/>
        <a:p>
          <a:r>
            <a:rPr lang="en-US" dirty="0"/>
            <a:t>Merit</a:t>
          </a:r>
        </a:p>
      </dgm:t>
    </dgm:pt>
    <dgm:pt modelId="{8354BC51-D595-4B4C-92D9-A7CFA12D39B7}" type="parTrans" cxnId="{DB66D1F2-C06D-4635-A3C6-27333131B867}">
      <dgm:prSet/>
      <dgm:spPr/>
      <dgm:t>
        <a:bodyPr/>
        <a:lstStyle/>
        <a:p>
          <a:endParaRPr lang="en-US"/>
        </a:p>
      </dgm:t>
    </dgm:pt>
    <dgm:pt modelId="{74197AFC-C671-4438-AD1D-79481D16AC9A}" type="sibTrans" cxnId="{DB66D1F2-C06D-4635-A3C6-27333131B867}">
      <dgm:prSet/>
      <dgm:spPr/>
      <dgm:t>
        <a:bodyPr/>
        <a:lstStyle/>
        <a:p>
          <a:endParaRPr lang="en-US" dirty="0"/>
        </a:p>
      </dgm:t>
    </dgm:pt>
    <dgm:pt modelId="{0CCB8E1B-F83A-4835-ACB9-E42164D0299F}">
      <dgm:prSet phldrT="[Text]"/>
      <dgm:spPr>
        <a:solidFill>
          <a:srgbClr val="FF3300"/>
        </a:solidFill>
      </dgm:spPr>
      <dgm:t>
        <a:bodyPr/>
        <a:lstStyle/>
        <a:p>
          <a:r>
            <a:rPr lang="en-US" dirty="0"/>
            <a:t>Distinction</a:t>
          </a:r>
        </a:p>
      </dgm:t>
    </dgm:pt>
    <dgm:pt modelId="{31619A25-9074-4716-81A2-0B789415A57B}" type="parTrans" cxnId="{1B836332-FAB7-4E0F-9598-3B58734CB128}">
      <dgm:prSet/>
      <dgm:spPr/>
      <dgm:t>
        <a:bodyPr/>
        <a:lstStyle/>
        <a:p>
          <a:endParaRPr lang="en-US"/>
        </a:p>
      </dgm:t>
    </dgm:pt>
    <dgm:pt modelId="{4DA239EA-4E4F-4A65-AB8B-7BFE3947CC07}" type="sibTrans" cxnId="{1B836332-FAB7-4E0F-9598-3B58734CB128}">
      <dgm:prSet/>
      <dgm:spPr/>
      <dgm:t>
        <a:bodyPr/>
        <a:lstStyle/>
        <a:p>
          <a:endParaRPr lang="en-US"/>
        </a:p>
      </dgm:t>
    </dgm:pt>
    <dgm:pt modelId="{771D6C12-1B15-4431-883B-6CA40A166E55}" type="pres">
      <dgm:prSet presAssocID="{DF3D7410-9C1A-49BA-B646-5D2D20B88958}" presName="Name0" presStyleCnt="0">
        <dgm:presLayoutVars>
          <dgm:dir/>
          <dgm:resizeHandles val="exact"/>
        </dgm:presLayoutVars>
      </dgm:prSet>
      <dgm:spPr/>
    </dgm:pt>
    <dgm:pt modelId="{C1C433DF-CCD9-4EF3-8AF4-D45F9F8751E2}" type="pres">
      <dgm:prSet presAssocID="{974B4F15-66CD-4A48-AC94-B96AECD657E4}" presName="node" presStyleLbl="node1" presStyleIdx="0" presStyleCnt="4">
        <dgm:presLayoutVars>
          <dgm:bulletEnabled val="1"/>
        </dgm:presLayoutVars>
      </dgm:prSet>
      <dgm:spPr/>
      <dgm:t>
        <a:bodyPr/>
        <a:lstStyle/>
        <a:p>
          <a:endParaRPr lang="en-US"/>
        </a:p>
      </dgm:t>
    </dgm:pt>
    <dgm:pt modelId="{9D4FF15B-2322-4A8C-9BC8-F0C1582A688C}" type="pres">
      <dgm:prSet presAssocID="{A27D5BE6-7042-40A2-9063-935DDA019714}" presName="sibTrans" presStyleLbl="sibTrans2D1" presStyleIdx="0" presStyleCnt="3"/>
      <dgm:spPr/>
      <dgm:t>
        <a:bodyPr/>
        <a:lstStyle/>
        <a:p>
          <a:endParaRPr lang="en-US"/>
        </a:p>
      </dgm:t>
    </dgm:pt>
    <dgm:pt modelId="{5FD3DEB2-11D3-4CD7-B7D6-3A3972C32D69}" type="pres">
      <dgm:prSet presAssocID="{A27D5BE6-7042-40A2-9063-935DDA019714}" presName="connectorText" presStyleLbl="sibTrans2D1" presStyleIdx="0" presStyleCnt="3"/>
      <dgm:spPr/>
      <dgm:t>
        <a:bodyPr/>
        <a:lstStyle/>
        <a:p>
          <a:endParaRPr lang="en-US"/>
        </a:p>
      </dgm:t>
    </dgm:pt>
    <dgm:pt modelId="{148BC72E-4A75-44CE-87D8-0F54BEA523D8}" type="pres">
      <dgm:prSet presAssocID="{9DD8EDB8-52D7-4F53-8DE9-FECF0F9A0C77}" presName="node" presStyleLbl="node1" presStyleIdx="1" presStyleCnt="4">
        <dgm:presLayoutVars>
          <dgm:bulletEnabled val="1"/>
        </dgm:presLayoutVars>
      </dgm:prSet>
      <dgm:spPr/>
      <dgm:t>
        <a:bodyPr/>
        <a:lstStyle/>
        <a:p>
          <a:endParaRPr lang="en-US"/>
        </a:p>
      </dgm:t>
    </dgm:pt>
    <dgm:pt modelId="{5A6ABB4A-8CEE-42F6-B14F-47D7DFB0F80F}" type="pres">
      <dgm:prSet presAssocID="{A921A8FC-C019-4A25-A29D-C79B06C059AA}" presName="sibTrans" presStyleLbl="sibTrans2D1" presStyleIdx="1" presStyleCnt="3"/>
      <dgm:spPr/>
      <dgm:t>
        <a:bodyPr/>
        <a:lstStyle/>
        <a:p>
          <a:endParaRPr lang="en-US"/>
        </a:p>
      </dgm:t>
    </dgm:pt>
    <dgm:pt modelId="{7126C7D9-A38A-4E34-AB0F-5FDA93971976}" type="pres">
      <dgm:prSet presAssocID="{A921A8FC-C019-4A25-A29D-C79B06C059AA}" presName="connectorText" presStyleLbl="sibTrans2D1" presStyleIdx="1" presStyleCnt="3"/>
      <dgm:spPr/>
      <dgm:t>
        <a:bodyPr/>
        <a:lstStyle/>
        <a:p>
          <a:endParaRPr lang="en-US"/>
        </a:p>
      </dgm:t>
    </dgm:pt>
    <dgm:pt modelId="{DA7CDEC6-2A42-460A-A68B-CEAB7451D98F}" type="pres">
      <dgm:prSet presAssocID="{0D0041C0-22CD-4B9B-BB64-35A08EE8A968}" presName="node" presStyleLbl="node1" presStyleIdx="2" presStyleCnt="4" custLinFactNeighborY="970">
        <dgm:presLayoutVars>
          <dgm:bulletEnabled val="1"/>
        </dgm:presLayoutVars>
      </dgm:prSet>
      <dgm:spPr/>
      <dgm:t>
        <a:bodyPr/>
        <a:lstStyle/>
        <a:p>
          <a:endParaRPr lang="en-US"/>
        </a:p>
      </dgm:t>
    </dgm:pt>
    <dgm:pt modelId="{F1A1535D-FF4E-44DA-A61F-63CB3F4A3CBA}" type="pres">
      <dgm:prSet presAssocID="{74197AFC-C671-4438-AD1D-79481D16AC9A}" presName="sibTrans" presStyleLbl="sibTrans2D1" presStyleIdx="2" presStyleCnt="3"/>
      <dgm:spPr/>
      <dgm:t>
        <a:bodyPr/>
        <a:lstStyle/>
        <a:p>
          <a:endParaRPr lang="en-US"/>
        </a:p>
      </dgm:t>
    </dgm:pt>
    <dgm:pt modelId="{9107B0EF-7FD2-4488-AF27-01793760A13E}" type="pres">
      <dgm:prSet presAssocID="{74197AFC-C671-4438-AD1D-79481D16AC9A}" presName="connectorText" presStyleLbl="sibTrans2D1" presStyleIdx="2" presStyleCnt="3"/>
      <dgm:spPr/>
      <dgm:t>
        <a:bodyPr/>
        <a:lstStyle/>
        <a:p>
          <a:endParaRPr lang="en-US"/>
        </a:p>
      </dgm:t>
    </dgm:pt>
    <dgm:pt modelId="{A1797DBA-7140-47CC-8E14-CBF4ED1F1E9C}" type="pres">
      <dgm:prSet presAssocID="{0CCB8E1B-F83A-4835-ACB9-E42164D0299F}" presName="node" presStyleLbl="node1" presStyleIdx="3" presStyleCnt="4">
        <dgm:presLayoutVars>
          <dgm:bulletEnabled val="1"/>
        </dgm:presLayoutVars>
      </dgm:prSet>
      <dgm:spPr/>
      <dgm:t>
        <a:bodyPr/>
        <a:lstStyle/>
        <a:p>
          <a:endParaRPr lang="en-US"/>
        </a:p>
      </dgm:t>
    </dgm:pt>
  </dgm:ptLst>
  <dgm:cxnLst>
    <dgm:cxn modelId="{47F9E451-E42F-4F14-A614-4D16131D9910}" type="presOf" srcId="{0D0041C0-22CD-4B9B-BB64-35A08EE8A968}" destId="{DA7CDEC6-2A42-460A-A68B-CEAB7451D98F}" srcOrd="0" destOrd="0" presId="urn:microsoft.com/office/officeart/2005/8/layout/process1"/>
    <dgm:cxn modelId="{C6D3411B-9B15-4A0C-9AB4-0CB9F0F8EAD3}" type="presOf" srcId="{A921A8FC-C019-4A25-A29D-C79B06C059AA}" destId="{7126C7D9-A38A-4E34-AB0F-5FDA93971976}" srcOrd="1" destOrd="0" presId="urn:microsoft.com/office/officeart/2005/8/layout/process1"/>
    <dgm:cxn modelId="{F53BFD40-1376-47B4-9F08-75A9351024CF}" srcId="{DF3D7410-9C1A-49BA-B646-5D2D20B88958}" destId="{974B4F15-66CD-4A48-AC94-B96AECD657E4}" srcOrd="0" destOrd="0" parTransId="{621631B2-50E2-4DE4-AFFE-B689BA207CD0}" sibTransId="{A27D5BE6-7042-40A2-9063-935DDA019714}"/>
    <dgm:cxn modelId="{BCCE1AC8-5280-4B7C-AA2C-8AF71A1846BE}" type="presOf" srcId="{74197AFC-C671-4438-AD1D-79481D16AC9A}" destId="{9107B0EF-7FD2-4488-AF27-01793760A13E}" srcOrd="1" destOrd="0" presId="urn:microsoft.com/office/officeart/2005/8/layout/process1"/>
    <dgm:cxn modelId="{DB66D1F2-C06D-4635-A3C6-27333131B867}" srcId="{DF3D7410-9C1A-49BA-B646-5D2D20B88958}" destId="{0D0041C0-22CD-4B9B-BB64-35A08EE8A968}" srcOrd="2" destOrd="0" parTransId="{8354BC51-D595-4B4C-92D9-A7CFA12D39B7}" sibTransId="{74197AFC-C671-4438-AD1D-79481D16AC9A}"/>
    <dgm:cxn modelId="{5CB3B69A-AAA9-4E42-A6FA-BDCE3CAF02A7}" type="presOf" srcId="{9DD8EDB8-52D7-4F53-8DE9-FECF0F9A0C77}" destId="{148BC72E-4A75-44CE-87D8-0F54BEA523D8}" srcOrd="0" destOrd="0" presId="urn:microsoft.com/office/officeart/2005/8/layout/process1"/>
    <dgm:cxn modelId="{1B836332-FAB7-4E0F-9598-3B58734CB128}" srcId="{DF3D7410-9C1A-49BA-B646-5D2D20B88958}" destId="{0CCB8E1B-F83A-4835-ACB9-E42164D0299F}" srcOrd="3" destOrd="0" parTransId="{31619A25-9074-4716-81A2-0B789415A57B}" sibTransId="{4DA239EA-4E4F-4A65-AB8B-7BFE3947CC07}"/>
    <dgm:cxn modelId="{4C384D8C-9ADD-4723-BA81-BCFFF1C3B2BC}" type="presOf" srcId="{74197AFC-C671-4438-AD1D-79481D16AC9A}" destId="{F1A1535D-FF4E-44DA-A61F-63CB3F4A3CBA}" srcOrd="0" destOrd="0" presId="urn:microsoft.com/office/officeart/2005/8/layout/process1"/>
    <dgm:cxn modelId="{DBA250B3-528C-4DFC-AC7A-ADA1488D2CB4}" type="presOf" srcId="{974B4F15-66CD-4A48-AC94-B96AECD657E4}" destId="{C1C433DF-CCD9-4EF3-8AF4-D45F9F8751E2}" srcOrd="0" destOrd="0" presId="urn:microsoft.com/office/officeart/2005/8/layout/process1"/>
    <dgm:cxn modelId="{DAFA53D5-7627-4213-AB65-EF546975D477}" type="presOf" srcId="{0CCB8E1B-F83A-4835-ACB9-E42164D0299F}" destId="{A1797DBA-7140-47CC-8E14-CBF4ED1F1E9C}" srcOrd="0" destOrd="0" presId="urn:microsoft.com/office/officeart/2005/8/layout/process1"/>
    <dgm:cxn modelId="{C67559D3-C17E-476F-B695-A91A2B4B237E}" type="presOf" srcId="{DF3D7410-9C1A-49BA-B646-5D2D20B88958}" destId="{771D6C12-1B15-4431-883B-6CA40A166E55}" srcOrd="0" destOrd="0" presId="urn:microsoft.com/office/officeart/2005/8/layout/process1"/>
    <dgm:cxn modelId="{528B39A4-FC41-47F7-814B-8DAFBE5589C0}" type="presOf" srcId="{A27D5BE6-7042-40A2-9063-935DDA019714}" destId="{9D4FF15B-2322-4A8C-9BC8-F0C1582A688C}" srcOrd="0" destOrd="0" presId="urn:microsoft.com/office/officeart/2005/8/layout/process1"/>
    <dgm:cxn modelId="{1ED14D18-5D29-422B-B4B9-49DED095CC93}" srcId="{DF3D7410-9C1A-49BA-B646-5D2D20B88958}" destId="{9DD8EDB8-52D7-4F53-8DE9-FECF0F9A0C77}" srcOrd="1" destOrd="0" parTransId="{902EEB8C-6DD6-45BE-9448-CFC2E370F875}" sibTransId="{A921A8FC-C019-4A25-A29D-C79B06C059AA}"/>
    <dgm:cxn modelId="{A53408B1-0A75-41BD-BC22-A3F6781C55B6}" type="presOf" srcId="{A921A8FC-C019-4A25-A29D-C79B06C059AA}" destId="{5A6ABB4A-8CEE-42F6-B14F-47D7DFB0F80F}" srcOrd="0" destOrd="0" presId="urn:microsoft.com/office/officeart/2005/8/layout/process1"/>
    <dgm:cxn modelId="{C4367627-F150-43F0-9420-2C37B20F5DE6}" type="presOf" srcId="{A27D5BE6-7042-40A2-9063-935DDA019714}" destId="{5FD3DEB2-11D3-4CD7-B7D6-3A3972C32D69}" srcOrd="1" destOrd="0" presId="urn:microsoft.com/office/officeart/2005/8/layout/process1"/>
    <dgm:cxn modelId="{5AD116FA-2773-43D3-94BE-452F7098078B}" type="presParOf" srcId="{771D6C12-1B15-4431-883B-6CA40A166E55}" destId="{C1C433DF-CCD9-4EF3-8AF4-D45F9F8751E2}" srcOrd="0" destOrd="0" presId="urn:microsoft.com/office/officeart/2005/8/layout/process1"/>
    <dgm:cxn modelId="{B98210F4-DFF1-4BB0-B88D-A32C59D24468}" type="presParOf" srcId="{771D6C12-1B15-4431-883B-6CA40A166E55}" destId="{9D4FF15B-2322-4A8C-9BC8-F0C1582A688C}" srcOrd="1" destOrd="0" presId="urn:microsoft.com/office/officeart/2005/8/layout/process1"/>
    <dgm:cxn modelId="{ED33C46D-F021-446D-AE42-493D917D5459}" type="presParOf" srcId="{9D4FF15B-2322-4A8C-9BC8-F0C1582A688C}" destId="{5FD3DEB2-11D3-4CD7-B7D6-3A3972C32D69}" srcOrd="0" destOrd="0" presId="urn:microsoft.com/office/officeart/2005/8/layout/process1"/>
    <dgm:cxn modelId="{1FFC9D89-0923-42D2-82B2-3BFE3822859C}" type="presParOf" srcId="{771D6C12-1B15-4431-883B-6CA40A166E55}" destId="{148BC72E-4A75-44CE-87D8-0F54BEA523D8}" srcOrd="2" destOrd="0" presId="urn:microsoft.com/office/officeart/2005/8/layout/process1"/>
    <dgm:cxn modelId="{72762FA7-B1EA-4B7E-AFE8-A9961BD9E74D}" type="presParOf" srcId="{771D6C12-1B15-4431-883B-6CA40A166E55}" destId="{5A6ABB4A-8CEE-42F6-B14F-47D7DFB0F80F}" srcOrd="3" destOrd="0" presId="urn:microsoft.com/office/officeart/2005/8/layout/process1"/>
    <dgm:cxn modelId="{D5FA6243-176A-4540-841C-CB2A73420900}" type="presParOf" srcId="{5A6ABB4A-8CEE-42F6-B14F-47D7DFB0F80F}" destId="{7126C7D9-A38A-4E34-AB0F-5FDA93971976}" srcOrd="0" destOrd="0" presId="urn:microsoft.com/office/officeart/2005/8/layout/process1"/>
    <dgm:cxn modelId="{EE4E4A2A-E1F5-48DC-9F27-63F6BE581472}" type="presParOf" srcId="{771D6C12-1B15-4431-883B-6CA40A166E55}" destId="{DA7CDEC6-2A42-460A-A68B-CEAB7451D98F}" srcOrd="4" destOrd="0" presId="urn:microsoft.com/office/officeart/2005/8/layout/process1"/>
    <dgm:cxn modelId="{1B285EE3-A1A8-4A5F-A22B-0358D6061A5A}" type="presParOf" srcId="{771D6C12-1B15-4431-883B-6CA40A166E55}" destId="{F1A1535D-FF4E-44DA-A61F-63CB3F4A3CBA}" srcOrd="5" destOrd="0" presId="urn:microsoft.com/office/officeart/2005/8/layout/process1"/>
    <dgm:cxn modelId="{DC5CE165-5A34-436A-83B9-5A5D361039DF}" type="presParOf" srcId="{F1A1535D-FF4E-44DA-A61F-63CB3F4A3CBA}" destId="{9107B0EF-7FD2-4488-AF27-01793760A13E}" srcOrd="0" destOrd="0" presId="urn:microsoft.com/office/officeart/2005/8/layout/process1"/>
    <dgm:cxn modelId="{862236F1-E2A3-4F5C-BD96-4370C627A65A}" type="presParOf" srcId="{771D6C12-1B15-4431-883B-6CA40A166E55}" destId="{A1797DBA-7140-47CC-8E14-CBF4ED1F1E9C}" srcOrd="6" destOrd="0" presId="urn:microsoft.com/office/officeart/2005/8/layout/process1"/>
  </dgm:cxnLst>
  <dgm:bg>
    <a:solidFill>
      <a:schemeClr val="bg1"/>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433DF-CCD9-4EF3-8AF4-D45F9F8751E2}">
      <dsp:nvSpPr>
        <dsp:cNvPr id="0" name=""/>
        <dsp:cNvSpPr/>
      </dsp:nvSpPr>
      <dsp:spPr>
        <a:xfrm>
          <a:off x="5205" y="111480"/>
          <a:ext cx="2275978" cy="1365587"/>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Unsuccessful</a:t>
          </a:r>
        </a:p>
      </dsp:txBody>
      <dsp:txXfrm>
        <a:off x="45202" y="151477"/>
        <a:ext cx="2195984" cy="1285593"/>
      </dsp:txXfrm>
    </dsp:sp>
    <dsp:sp modelId="{9D4FF15B-2322-4A8C-9BC8-F0C1582A688C}">
      <dsp:nvSpPr>
        <dsp:cNvPr id="0" name=""/>
        <dsp:cNvSpPr/>
      </dsp:nvSpPr>
      <dsp:spPr>
        <a:xfrm>
          <a:off x="2508782" y="512053"/>
          <a:ext cx="482507" cy="5644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dirty="0"/>
        </a:p>
      </dsp:txBody>
      <dsp:txXfrm>
        <a:off x="2508782" y="624941"/>
        <a:ext cx="337755" cy="338666"/>
      </dsp:txXfrm>
    </dsp:sp>
    <dsp:sp modelId="{148BC72E-4A75-44CE-87D8-0F54BEA523D8}">
      <dsp:nvSpPr>
        <dsp:cNvPr id="0" name=""/>
        <dsp:cNvSpPr/>
      </dsp:nvSpPr>
      <dsp:spPr>
        <a:xfrm>
          <a:off x="3191575" y="111480"/>
          <a:ext cx="2275978" cy="1365587"/>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Pass</a:t>
          </a:r>
        </a:p>
      </dsp:txBody>
      <dsp:txXfrm>
        <a:off x="3231572" y="151477"/>
        <a:ext cx="2195984" cy="1285593"/>
      </dsp:txXfrm>
    </dsp:sp>
    <dsp:sp modelId="{5A6ABB4A-8CEE-42F6-B14F-47D7DFB0F80F}">
      <dsp:nvSpPr>
        <dsp:cNvPr id="0" name=""/>
        <dsp:cNvSpPr/>
      </dsp:nvSpPr>
      <dsp:spPr>
        <a:xfrm rot="14291">
          <a:off x="5695150" y="518733"/>
          <a:ext cx="482511" cy="5644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dirty="0"/>
        </a:p>
      </dsp:txBody>
      <dsp:txXfrm>
        <a:off x="5695151" y="631320"/>
        <a:ext cx="337758" cy="338666"/>
      </dsp:txXfrm>
    </dsp:sp>
    <dsp:sp modelId="{DA7CDEC6-2A42-460A-A68B-CEAB7451D98F}">
      <dsp:nvSpPr>
        <dsp:cNvPr id="0" name=""/>
        <dsp:cNvSpPr/>
      </dsp:nvSpPr>
      <dsp:spPr>
        <a:xfrm>
          <a:off x="6377945" y="124727"/>
          <a:ext cx="2275978" cy="1365587"/>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Merit</a:t>
          </a:r>
        </a:p>
      </dsp:txBody>
      <dsp:txXfrm>
        <a:off x="6417942" y="164724"/>
        <a:ext cx="2195984" cy="1285593"/>
      </dsp:txXfrm>
    </dsp:sp>
    <dsp:sp modelId="{F1A1535D-FF4E-44DA-A61F-63CB3F4A3CBA}">
      <dsp:nvSpPr>
        <dsp:cNvPr id="0" name=""/>
        <dsp:cNvSpPr/>
      </dsp:nvSpPr>
      <dsp:spPr>
        <a:xfrm rot="21585709">
          <a:off x="8881520" y="518619"/>
          <a:ext cx="482511" cy="5644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dirty="0"/>
        </a:p>
      </dsp:txBody>
      <dsp:txXfrm>
        <a:off x="8881521" y="631808"/>
        <a:ext cx="337758" cy="338666"/>
      </dsp:txXfrm>
    </dsp:sp>
    <dsp:sp modelId="{A1797DBA-7140-47CC-8E14-CBF4ED1F1E9C}">
      <dsp:nvSpPr>
        <dsp:cNvPr id="0" name=""/>
        <dsp:cNvSpPr/>
      </dsp:nvSpPr>
      <dsp:spPr>
        <a:xfrm>
          <a:off x="9564315" y="111480"/>
          <a:ext cx="2275978" cy="1365587"/>
        </a:xfrm>
        <a:prstGeom prst="roundRect">
          <a:avLst>
            <a:gd name="adj" fmla="val 10000"/>
          </a:avLst>
        </a:prstGeom>
        <a:solidFill>
          <a:srgbClr val="FF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Distinction</a:t>
          </a:r>
        </a:p>
      </dsp:txBody>
      <dsp:txXfrm>
        <a:off x="9604312" y="151477"/>
        <a:ext cx="2195984" cy="128559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BD41CD83-A954-4C7A-ADDB-8E2191507B94}" type="datetimeFigureOut">
              <a:rPr lang="en-US" smtClean="0"/>
              <a:t>10/14/2020</a:t>
            </a:fld>
            <a:endParaRPr lang="en-US" dirty="0"/>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7AE8D07C-4E71-4367-911E-B30361B91B0B}" type="slidenum">
              <a:rPr lang="en-US" smtClean="0"/>
              <a:t>‹#›</a:t>
            </a:fld>
            <a:endParaRPr lang="en-US" dirty="0"/>
          </a:p>
        </p:txBody>
      </p:sp>
    </p:spTree>
    <p:extLst>
      <p:ext uri="{BB962C8B-B14F-4D97-AF65-F5344CB8AC3E}">
        <p14:creationId xmlns:p14="http://schemas.microsoft.com/office/powerpoint/2010/main" val="3013709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43E7AD3-09D2-4FD5-9568-1EAB13E03321}" type="datetimeFigureOut">
              <a:rPr lang="en-US" smtClean="0"/>
              <a:pPr/>
              <a:t>10/14/2020</a:t>
            </a:fld>
            <a:endParaRPr lang="en-US"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EA84DBA-9613-4C40-AA8F-E835F1633DFB}" type="slidenum">
              <a:rPr lang="en-US" smtClean="0"/>
              <a:pPr/>
              <a:t>‹#›</a:t>
            </a:fld>
            <a:endParaRPr lang="en-US" dirty="0"/>
          </a:p>
        </p:txBody>
      </p:sp>
    </p:spTree>
    <p:extLst>
      <p:ext uri="{BB962C8B-B14F-4D97-AF65-F5344CB8AC3E}">
        <p14:creationId xmlns:p14="http://schemas.microsoft.com/office/powerpoint/2010/main" val="1580188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presentation will focus on the external authentication process in programmes leading to awards as described in the QQI Professional Award-type Descriptors document.</a:t>
            </a:r>
            <a:endParaRPr lang="en-IE" dirty="0"/>
          </a:p>
        </p:txBody>
      </p:sp>
      <p:sp>
        <p:nvSpPr>
          <p:cNvPr id="4" name="Slide Number Placeholder 3"/>
          <p:cNvSpPr>
            <a:spLocks noGrp="1"/>
          </p:cNvSpPr>
          <p:nvPr>
            <p:ph type="sldNum" sz="quarter" idx="10"/>
          </p:nvPr>
        </p:nvSpPr>
        <p:spPr/>
        <p:txBody>
          <a:bodyPr/>
          <a:lstStyle/>
          <a:p>
            <a:fld id="{DEA84DBA-9613-4C40-AA8F-E835F1633DFB}" type="slidenum">
              <a:rPr lang="en-US" smtClean="0"/>
              <a:pPr/>
              <a:t>1</a:t>
            </a:fld>
            <a:endParaRPr lang="en-US" dirty="0"/>
          </a:p>
        </p:txBody>
      </p:sp>
    </p:spTree>
    <p:extLst>
      <p:ext uri="{BB962C8B-B14F-4D97-AF65-F5344CB8AC3E}">
        <p14:creationId xmlns:p14="http://schemas.microsoft.com/office/powerpoint/2010/main" val="3732636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validated programme will describe what every learner who successfully completes the programme should be capable of. In other words, what is the essential learning that must be acquired and demonstrated by every learner, through assessment, before they can achieve certification. This essential learning is detailed in what are known as minimum intended learning outcomes.</a:t>
            </a:r>
          </a:p>
          <a:p>
            <a:endParaRPr lang="en-GB" dirty="0"/>
          </a:p>
          <a:p>
            <a:r>
              <a:rPr lang="en-GB" dirty="0"/>
              <a:t>For apprenticeship programmes leading to awards as described in the Professional Award-type Descriptors, there are three different types of minimum intended learning outcomes. All programmes will include detail relating to:</a:t>
            </a:r>
          </a:p>
          <a:p>
            <a:pPr marL="171450" indent="-171450">
              <a:buFont typeface="Arial" panose="020B0604020202020204" pitchFamily="34" charset="0"/>
              <a:buChar char="•"/>
            </a:pPr>
            <a:r>
              <a:rPr lang="en-GB" dirty="0"/>
              <a:t>Minimum intended programme learning outcomes, or MIPLOs, which focus on the key learning in the programme as a whole</a:t>
            </a:r>
          </a:p>
          <a:p>
            <a:pPr marL="171450" indent="-171450">
              <a:buFont typeface="Arial" panose="020B0604020202020204" pitchFamily="34" charset="0"/>
              <a:buChar char="•"/>
            </a:pPr>
            <a:r>
              <a:rPr lang="en-GB" dirty="0"/>
              <a:t>Minimum intended module learning outcomes, or MIMLOs, which focus on the key learning in each constituent part, making up the programme</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It may also be the case, as we previously noted in slide 8, that a programme may be divided into stages and in this case the programme will therefore also include reference to </a:t>
            </a:r>
          </a:p>
          <a:p>
            <a:pPr marL="171450" indent="-171450">
              <a:buFont typeface="Arial" panose="020B0604020202020204" pitchFamily="34" charset="0"/>
              <a:buChar char="•"/>
            </a:pPr>
            <a:r>
              <a:rPr lang="en-GB" dirty="0"/>
              <a:t>Minimum intended stage learning outcomes, or MISLOs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Let’s take a moment now to look at these learning outcomes from the perspective of your role as external authenticator.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are familiar with the concept of a learner producing evidence that demonstrates achievement of the learning outcomes associated with a module. You will remember from the </a:t>
            </a:r>
            <a:r>
              <a:rPr lang="en-US" dirty="0"/>
              <a:t>original two-day training </a:t>
            </a:r>
            <a:r>
              <a:rPr lang="en-GB" dirty="0"/>
              <a:t>that you attended that as an external authenticator you will be provided with the assessment information relating to a module or modules in terms of the detail around assessment. This will likely include being provided with the module summative assessment strategy for the module or modules you are assigned, which will include detail on the assessment techniques and weighting, a mapping of each MIMLO to an assessment technique and/or task, guidelines for the assessor, assessment criteria and so on. You will use this information to guide you as you carry out the role of external authenticator.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may be new to you as an external authenticator, is being asked to consider the evidencing of achievement of minimum intended programme learning outcomes and/or minimum intended stage learning outcomes. </a:t>
            </a:r>
            <a:r>
              <a:rPr lang="en-GB" dirty="0">
                <a:solidFill>
                  <a:schemeClr val="tx1"/>
                </a:solidFill>
              </a:rPr>
              <a:t>All MIPLOs and/or MISLOs will be mapped to at least one teaching and learning opportunity and one assessment opportunity in a relevant module or modules. Where a provider requires you as an external authenticator to confirm evidence of achievement of MIPLOs and/or MISLOs, the provider will be able to provide information detailing where the MIPLOs and/or MISLOs are mapped to specific assessment tasks in named modules so you can review the assessment evidence produced by the learner and confirm not only the evidencing of the MIMLOs in that module, but also of the mapped MIPLOs and/or MISLOs.</a:t>
            </a:r>
          </a:p>
          <a:p>
            <a:endParaRPr lang="en-GB" dirty="0"/>
          </a:p>
          <a:p>
            <a:r>
              <a:rPr lang="en-GB" dirty="0"/>
              <a:t>Before moving on from minimum intended learning outcomes, we will remind ourselves that providers developing MIPLOs, MIMLOs and MISLOs are at all times guided by the </a:t>
            </a:r>
            <a:r>
              <a:rPr lang="en-IE" dirty="0"/>
              <a:t>Professional Award-type Descriptors and the occupational profile to ensure consistency between the learning outcomes and the QQI award standards. </a:t>
            </a:r>
            <a:endParaRPr lang="en-GB" dirty="0"/>
          </a:p>
          <a:p>
            <a:r>
              <a:rPr lang="en-IE" dirty="0"/>
              <a:t/>
            </a:r>
            <a:br>
              <a:rPr lang="en-IE" dirty="0"/>
            </a:br>
            <a:endParaRPr lang="en-IE" dirty="0"/>
          </a:p>
          <a:p>
            <a:endParaRPr lang="en-IE" dirty="0"/>
          </a:p>
          <a:p>
            <a:endParaRPr lang="en-IE" dirty="0"/>
          </a:p>
        </p:txBody>
      </p:sp>
      <p:sp>
        <p:nvSpPr>
          <p:cNvPr id="4" name="Slide Number Placeholder 3"/>
          <p:cNvSpPr>
            <a:spLocks noGrp="1"/>
          </p:cNvSpPr>
          <p:nvPr>
            <p:ph type="sldNum" sz="quarter" idx="5"/>
          </p:nvPr>
        </p:nvSpPr>
        <p:spPr/>
        <p:txBody>
          <a:bodyPr/>
          <a:lstStyle/>
          <a:p>
            <a:fld id="{68BF0E89-3824-4969-B4A3-D6FA8DAC9FEF}" type="slidenum">
              <a:rPr lang="en-IE" smtClean="0"/>
              <a:t>10</a:t>
            </a:fld>
            <a:endParaRPr lang="en-IE" dirty="0"/>
          </a:p>
        </p:txBody>
      </p:sp>
    </p:spTree>
    <p:extLst>
      <p:ext uri="{BB962C8B-B14F-4D97-AF65-F5344CB8AC3E}">
        <p14:creationId xmlns:p14="http://schemas.microsoft.com/office/powerpoint/2010/main" val="3699405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mentioned in the previous slides that the minimum intended learning outcomes in the form of MIPLOs, MIMLOs and where they are present, MISLOs, provide the detail around the </a:t>
            </a:r>
            <a:r>
              <a:rPr lang="en-GB" b="1" dirty="0"/>
              <a:t>minimum</a:t>
            </a:r>
            <a:r>
              <a:rPr lang="en-GB" dirty="0"/>
              <a:t> achievement that must be evidenced by a learner in order to be eligible for certification.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concept of minimum achievement for certification is important for you to take account of in your role as external authenticator because it means that you have to be satisfied that the assessment evidence produced by the learner demonstrates the knowledge, skill and competence detailed in the minimum intended learning outcomes mapped to that assessment evidence. As we have said in the previous slide, this is not just the minimum intended module learning outcomes but may also be the minimum intended programme learning outcomes and/or the minimum intended stage learning outcomes mapped to that assessment 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know that the learner must demonstrate achievement of the minimum intended learning outcomes in order to achieve certification. The detail around how they will do this will be contained in the assessment strategies for the programme and modules.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well the learner has evidenced this achievement then will be indicated by the </a:t>
            </a:r>
            <a:r>
              <a:rPr lang="en-IE" dirty="0"/>
              <a:t>grade allocated to the work. In simple terms then if the achievement of the MIMLOs (and MIPLOs and MISLOs, where relevant) is demonstrated t</a:t>
            </a:r>
            <a:r>
              <a:rPr lang="en-IE" sz="1200" dirty="0"/>
              <a:t>o a minimum acceptable standard then that will result in the work being graded as a Pass, to a good standard then a Merit and to an excellent standard, a Distinction. If the learner has not demonstrated the standard at all then a grade of Unsuccessful will apply.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dirty="0">
                <a:solidFill>
                  <a:schemeClr val="tx1"/>
                </a:solidFill>
                <a:effectLst/>
                <a:latin typeface="+mn-lt"/>
                <a:ea typeface="+mn-ea"/>
                <a:cs typeface="+mn-cs"/>
              </a:rPr>
              <a:t>It will be explained in the programme how the overall grade is arrived at for the learners completing the programme. This information will be provided to you, as the external authenticator, by the provider.</a:t>
            </a:r>
            <a:endParaRPr lang="en-I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t>QQI’s detailed grading criteria for levels 4-6 was provided at the </a:t>
            </a:r>
            <a:r>
              <a:rPr lang="en-US" dirty="0"/>
              <a:t>original two-day training and you will find it as a purple coloured handout behind the first tab in the folder that was given out at that training. This is a very useful resource when reviewing the grading of learner assessment evidence and determining whether or not the grading is in line with national standards. This grading criteria is also available in Section 3.6.1 of the QQI Quality Assuring Assessment, Guidelines for Providers, </a:t>
            </a:r>
            <a:r>
              <a:rPr lang="en-GB" dirty="0"/>
              <a:t>Revised 2013 (Version 2 - revised 2018*) document.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Remember also that the assessment evidence produced by the learner will likely represent assessments carried out in both the workplace and the </a:t>
            </a:r>
            <a:r>
              <a:rPr lang="en-GB" dirty="0"/>
              <a:t>educational or training institution. This many mean that the assessment evidence takes a form that you are not as familiar with from your work with programmes leading to awards in the common awards system.  The important thing is that the assessment evidence is consistent with the detail provided in the programme assessment strategy and the summative assessment strategies for the relevant module or modules.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DEA84DBA-9613-4C40-AA8F-E835F1633DFB}" type="slidenum">
              <a:rPr lang="en-US" smtClean="0"/>
              <a:pPr/>
              <a:t>11</a:t>
            </a:fld>
            <a:endParaRPr lang="en-US" dirty="0"/>
          </a:p>
        </p:txBody>
      </p:sp>
    </p:spTree>
    <p:extLst>
      <p:ext uri="{BB962C8B-B14F-4D97-AF65-F5344CB8AC3E}">
        <p14:creationId xmlns:p14="http://schemas.microsoft.com/office/powerpoint/2010/main" val="2550272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Before we finish looking at apprenticeship programmes, it is worth reminding you of the contents of slide 101 from the Powerpoint presentation used at the </a:t>
            </a:r>
            <a:r>
              <a:rPr lang="en-US" dirty="0"/>
              <a:t>original two-day training event. </a:t>
            </a:r>
            <a:endParaRPr lang="en-IE" dirty="0"/>
          </a:p>
          <a:p>
            <a:endParaRPr lang="en-IE" dirty="0"/>
          </a:p>
          <a:p>
            <a:r>
              <a:rPr lang="en-IE" dirty="0"/>
              <a:t>In order for you to complete the role of external authenticator, you will have to have access to certain information, documentation and perhaps also equipment. The provider securing your services will hopefully have these to hand anyway, but it is always a good idea to agree their availability when discussing the arrangements for your visit so that there is no time wasted in looking for them on the day. </a:t>
            </a:r>
          </a:p>
          <a:p>
            <a:endParaRPr lang="en-IE" dirty="0"/>
          </a:p>
          <a:p>
            <a:r>
              <a:rPr lang="en-IE" dirty="0"/>
              <a:t>As each apprenticeship programme is guided by the QA procedures, or QAPs, relevant to that programme, the documentation listed may take on different forms across the sector and that is fine as long as the detail that you need to be able to carry out the role of external authenticator is present for you. </a:t>
            </a:r>
          </a:p>
          <a:p>
            <a:endParaRPr lang="en-IE" dirty="0"/>
          </a:p>
        </p:txBody>
      </p:sp>
      <p:sp>
        <p:nvSpPr>
          <p:cNvPr id="4" name="Slide Number Placeholder 3"/>
          <p:cNvSpPr>
            <a:spLocks noGrp="1"/>
          </p:cNvSpPr>
          <p:nvPr>
            <p:ph type="sldNum" sz="quarter" idx="10"/>
          </p:nvPr>
        </p:nvSpPr>
        <p:spPr/>
        <p:txBody>
          <a:bodyPr/>
          <a:lstStyle/>
          <a:p>
            <a:fld id="{DEA84DBA-9613-4C40-AA8F-E835F1633DFB}" type="slidenum">
              <a:rPr lang="en-US" smtClean="0"/>
              <a:pPr/>
              <a:t>12</a:t>
            </a:fld>
            <a:endParaRPr lang="en-US" dirty="0"/>
          </a:p>
        </p:txBody>
      </p:sp>
    </p:spTree>
    <p:extLst>
      <p:ext uri="{BB962C8B-B14F-4D97-AF65-F5344CB8AC3E}">
        <p14:creationId xmlns:p14="http://schemas.microsoft.com/office/powerpoint/2010/main" val="3007875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the majority of this presentation, we have focused on the application of the Professional Award-type Descriptors through the development of apprenticeship programmes. It is worth noting though before we finish up that in 2019 QQI published Professional Award-type Descriptors at NFQ Levels 5 to 8 that are annotated for QQI Early Learning and Care (ELC) Awards. This document is available on the QQI website, should you wish to review the contents of it. </a:t>
            </a:r>
          </a:p>
          <a:p>
            <a:endParaRPr lang="en-GB" dirty="0"/>
          </a:p>
          <a:p>
            <a:r>
              <a:rPr lang="en-GB" dirty="0"/>
              <a:t>The annotations that are contained in the descriptors document, which are appearing in the highlighted yellow cells of the table on the screen, were designed by QQI to be a reference for those developing programmes leading to the new ELC awards. The annotations also provide a framework for the detailing of MIPLOs and MIMLOs which would be expected to be consistent with the annotations. As described earlier then, your role as an external authenticator would be to consider the assessment evidence produced by the learner to determine whether or not it demonstrates achievement of the stated MIPLOs and MIMLOs.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Programmes leading to these new ELC awards are not as yet validated by QQI for use in the FET sector but once they are, the services of external authenticators will be required. Hopefully what you have learned in this presentation will be useful to you in that role, should your expertise lie in the area of childhood learning and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Finally, it is worth noting that the application of the Professional Award-type Descriptors in the FET sector may extend beyond the development of apprenticeship programmes and programmes leading to the new ELC awards. The detail provided in this presentation should hopefully be transferable to these other applications when and if they arise.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Thank you for taking the time to work through the presentation. </a:t>
            </a:r>
          </a:p>
          <a:p>
            <a:endParaRPr lang="en-GB" dirty="0"/>
          </a:p>
          <a:p>
            <a:endParaRPr lang="en-GB" dirty="0"/>
          </a:p>
          <a:p>
            <a:endParaRPr lang="en-IE" dirty="0"/>
          </a:p>
        </p:txBody>
      </p:sp>
      <p:sp>
        <p:nvSpPr>
          <p:cNvPr id="4" name="Slide Number Placeholder 3"/>
          <p:cNvSpPr>
            <a:spLocks noGrp="1"/>
          </p:cNvSpPr>
          <p:nvPr>
            <p:ph type="sldNum" sz="quarter" idx="5"/>
          </p:nvPr>
        </p:nvSpPr>
        <p:spPr/>
        <p:txBody>
          <a:bodyPr/>
          <a:lstStyle/>
          <a:p>
            <a:fld id="{DEA84DBA-9613-4C40-AA8F-E835F1633DFB}" type="slidenum">
              <a:rPr lang="en-US" smtClean="0"/>
              <a:pPr/>
              <a:t>13</a:t>
            </a:fld>
            <a:endParaRPr lang="en-US" dirty="0"/>
          </a:p>
        </p:txBody>
      </p:sp>
    </p:spTree>
    <p:extLst>
      <p:ext uri="{BB962C8B-B14F-4D97-AF65-F5344CB8AC3E}">
        <p14:creationId xmlns:p14="http://schemas.microsoft.com/office/powerpoint/2010/main" val="1104584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build on the knowledge gained during the original two-day training undertaken by all those listed on the EA National Directory. It would be useful to have the folder from the two-day training event to hand while working through this presentation as reference will be made to the original Powerpoint presentation and some of the other handouts in that folder. However, if you do not have the folder to hand, all references to the folder will include a screenshot of the relevant document or slide on the screen. </a:t>
            </a:r>
          </a:p>
          <a:p>
            <a:endParaRPr lang="en-US" dirty="0"/>
          </a:p>
          <a:p>
            <a:r>
              <a:rPr lang="en-US" dirty="0"/>
              <a:t>The main focus of the presentation is on the QQI Professional Award-type Descriptors, </a:t>
            </a:r>
            <a:r>
              <a:rPr lang="en-GB" dirty="0"/>
              <a:t>which are sometimes called the PATDs and which are available for download on the QQI website.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C33EB-AF43-4C43-A658-B0CBCED1D37B}"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561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detail relating to QQI’s professional awards is contained in a document called Professional Award-type Descriptors (Award Class: Professional) For the Alignment of Professional Awards at NFQ Levels 5, 6, 7, 8 and 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QQI has also published another variation of the Professional Award-type Descriptors, which are sometimes called the PATDs document for those providers, including ETBs, developing programmes at levels 5 and 6 only. Both documents contain the same information in relation to level 5 and level 6 professional awards. The detail relating to level 7 awards is also provided in the levels 5 and 6 document, for reference purposes.</a:t>
            </a:r>
          </a:p>
          <a:p>
            <a:endParaRPr lang="en-GB" dirty="0"/>
          </a:p>
          <a:p>
            <a:r>
              <a:rPr lang="en-GB" dirty="0"/>
              <a:t>A copy of the levels 5 and 6 Professional Award-type descriptors was included in the </a:t>
            </a:r>
            <a:r>
              <a:rPr lang="en-US" dirty="0"/>
              <a:t>folder provided to you at the original two-day external authenticator training event and can be found after the second last tab in that folder. </a:t>
            </a:r>
            <a:endParaRPr lang="en-GB" dirty="0"/>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 essence, the descriptors provide, among other things, general statements of standards that are used as a guide by providers when developing a programme that would be consistent with those standards. Within the FET sector, the application of these </a:t>
            </a:r>
            <a:r>
              <a:rPr lang="en-GB" dirty="0"/>
              <a:t>Professional Award-type Descriptors has been through the development of apprenticeship</a:t>
            </a:r>
            <a:r>
              <a:rPr lang="en-GB" sz="1200" b="0" i="0" kern="1200" dirty="0">
                <a:solidFill>
                  <a:schemeClr val="tx1"/>
                </a:solidFill>
                <a:effectLst/>
                <a:latin typeface="+mn-lt"/>
                <a:ea typeface="+mn-ea"/>
                <a:cs typeface="+mn-cs"/>
              </a:rPr>
              <a:t> programmes. For that reason the majority of this presentation will focus on apprenticeship programmes with a short introduction to annotated </a:t>
            </a:r>
            <a:r>
              <a:rPr lang="en-GB" dirty="0"/>
              <a:t>Professional Award-type Descriptors towards the end of the presentation. </a:t>
            </a:r>
            <a:r>
              <a:rPr lang="en-GB" sz="1200" b="0" i="0" kern="1200" dirty="0">
                <a:solidFill>
                  <a:schemeClr val="tx1"/>
                </a:solidFill>
                <a:effectLst/>
                <a:latin typeface="+mn-lt"/>
                <a:ea typeface="+mn-ea"/>
                <a:cs typeface="+mn-cs"/>
              </a:rPr>
              <a:t> </a:t>
            </a: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EA84DBA-9613-4C40-AA8F-E835F1633DFB}" type="slidenum">
              <a:rPr lang="en-US" smtClean="0"/>
              <a:pPr/>
              <a:t>3</a:t>
            </a:fld>
            <a:endParaRPr lang="en-US" dirty="0"/>
          </a:p>
        </p:txBody>
      </p:sp>
    </p:spTree>
    <p:extLst>
      <p:ext uri="{BB962C8B-B14F-4D97-AF65-F5344CB8AC3E}">
        <p14:creationId xmlns:p14="http://schemas.microsoft.com/office/powerpoint/2010/main" val="2551486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Slides 94 to 101 touched on apprenticeship programmes in the presentation used at the original</a:t>
            </a:r>
            <a:r>
              <a:rPr lang="en-US" dirty="0"/>
              <a:t> two-day external authenticator training event. At that training we mentioned that the apprenticeship programmes we are focusing on for the EA national directory are the post 2016 apprenticeships. </a:t>
            </a:r>
            <a:r>
              <a:rPr lang="en-US" b="1" dirty="0"/>
              <a:t>(animations 1-8)</a:t>
            </a:r>
          </a:p>
          <a:p>
            <a:endParaRPr lang="en-US" dirty="0"/>
          </a:p>
          <a:p>
            <a:r>
              <a:rPr lang="en-US" dirty="0"/>
              <a:t>The detail contained in this presentation regarding apprenticeship programmes are focused only on these post 2016 apprenticeships and </a:t>
            </a:r>
            <a:r>
              <a:rPr lang="en-US" b="1" dirty="0"/>
              <a:t>do not </a:t>
            </a:r>
            <a:r>
              <a:rPr lang="en-US" dirty="0"/>
              <a:t>include reference to the craft apprenticeships such as </a:t>
            </a:r>
            <a:r>
              <a:rPr lang="en-GB" sz="1200" b="0" i="0" kern="1200" dirty="0">
                <a:solidFill>
                  <a:schemeClr val="tx1"/>
                </a:solidFill>
                <a:effectLst/>
                <a:latin typeface="+mn-lt"/>
                <a:ea typeface="+mn-ea"/>
                <a:cs typeface="+mn-cs"/>
              </a:rPr>
              <a:t>Carpentry and Joinery, Electrical, Plumbing etc. </a:t>
            </a:r>
          </a:p>
          <a:p>
            <a:endParaRPr lang="en-US" dirty="0"/>
          </a:p>
          <a:p>
            <a:r>
              <a:rPr lang="en-US" dirty="0"/>
              <a:t>It might be useful if you paused this presentation for a couple of minutes to refresh your memory about the contents of those slides and any notes that you might have taken on the day of the training. </a:t>
            </a:r>
          </a:p>
          <a:p>
            <a:endParaRPr lang="en-US" dirty="0"/>
          </a:p>
          <a:p>
            <a:r>
              <a:rPr lang="en-US" dirty="0"/>
              <a:t>There is a full list of apprenticeship programmes available for viewing on www.apprenticeship.ie. The list includes both apprenticeships that are up and running, as well as apprenticeships that are currently under development. It is for apprenticeship </a:t>
            </a:r>
            <a:r>
              <a:rPr lang="en-US" dirty="0" err="1"/>
              <a:t>programmes</a:t>
            </a:r>
            <a:r>
              <a:rPr lang="en-US" dirty="0"/>
              <a:t> where an Education and Training Board, or ETB, is listed as the Co-ordinating Provider, that an external authenticator may be chosen from those listed on the EA National Directory. </a:t>
            </a:r>
          </a:p>
          <a:p>
            <a:endParaRPr lang="en-US" dirty="0"/>
          </a:p>
          <a:p>
            <a:r>
              <a:rPr lang="en-US" dirty="0"/>
              <a:t>These apprenticeship programmes vary across many vocational areas, for example, OEM Engineering, Accounting Technician, Hairdressing, Butchering, Commis Chef, Autctioneering and Property Services, Sales and so on.</a:t>
            </a:r>
          </a:p>
          <a:p>
            <a:endParaRPr lang="en-US" dirty="0"/>
          </a:p>
        </p:txBody>
      </p:sp>
      <p:sp>
        <p:nvSpPr>
          <p:cNvPr id="4" name="Slide Number Placeholder 3"/>
          <p:cNvSpPr>
            <a:spLocks noGrp="1"/>
          </p:cNvSpPr>
          <p:nvPr>
            <p:ph type="sldNum" sz="quarter" idx="10"/>
          </p:nvPr>
        </p:nvSpPr>
        <p:spPr/>
        <p:txBody>
          <a:bodyPr/>
          <a:lstStyle/>
          <a:p>
            <a:fld id="{DEA84DBA-9613-4C40-AA8F-E835F1633DFB}" type="slidenum">
              <a:rPr lang="en-US" smtClean="0"/>
              <a:pPr/>
              <a:t>4</a:t>
            </a:fld>
            <a:endParaRPr lang="en-US" dirty="0"/>
          </a:p>
        </p:txBody>
      </p:sp>
    </p:spTree>
    <p:extLst>
      <p:ext uri="{BB962C8B-B14F-4D97-AF65-F5344CB8AC3E}">
        <p14:creationId xmlns:p14="http://schemas.microsoft.com/office/powerpoint/2010/main" val="104971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Before we look at how the </a:t>
            </a:r>
            <a:r>
              <a:rPr lang="en-US" dirty="0"/>
              <a:t>Professional Award-type Descriptors</a:t>
            </a:r>
            <a:r>
              <a:rPr lang="en-GB" sz="1200" b="0" i="0" kern="1200" dirty="0">
                <a:solidFill>
                  <a:schemeClr val="tx1"/>
                </a:solidFill>
                <a:effectLst/>
                <a:latin typeface="+mn-lt"/>
                <a:ea typeface="+mn-ea"/>
                <a:cs typeface="+mn-cs"/>
              </a:rPr>
              <a:t> may inform the role of the external authenticator, it is important to remind ourselves that all providers who are offering programmes leading to QQI certification </a:t>
            </a:r>
            <a:r>
              <a:rPr lang="en-IE" dirty="0"/>
              <a:t>are quality assured.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We mentioned at the original two-day external authenticator training that it is a provider’s QA system that details the specifics for, among other things, the external authentication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If we look at the QA system for apprenticeship programmes, we should start by noting that i</a:t>
            </a:r>
            <a:r>
              <a:rPr lang="en-GB" dirty="0"/>
              <a:t>n June 2016 QQI published Topic-Specific Statutory Quality Assurance Guidelines for Apprenticeship Programmes. These QA guidelines address the specific detail for the development, delivery and evaluation of an apprenticeship programme and they outline the expectations of QQI around quality provision, teaching, learning and assessment.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expectation is that providers would use these guidelines in conjunction with QQI’s core QA guidelines and the relevant sector-specific guidelines, when documenting their QA procedures for an apprenticeship programme.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It is worth noting though that the development of apprenticeship programmes is a relatively new activity for the ETB sector. To support the sector in this work, Education and Training Boards Ireland, or ETBI, developed a set of quality assurance procedures, which became known as QAPs, that could be </a:t>
            </a:r>
            <a:r>
              <a:rPr lang="en-IE" b="1" dirty="0"/>
              <a:t>adopted</a:t>
            </a:r>
            <a:r>
              <a:rPr lang="en-IE" dirty="0"/>
              <a:t> or </a:t>
            </a:r>
            <a:r>
              <a:rPr lang="en-IE" b="1" dirty="0"/>
              <a:t>adapted</a:t>
            </a:r>
            <a:r>
              <a:rPr lang="en-IE" dirty="0"/>
              <a:t> by those ETBs responsible for developing the apprenticeship programme and its associated QA procedures.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In practice this means that there </a:t>
            </a:r>
            <a:r>
              <a:rPr lang="en-IE" b="1" dirty="0"/>
              <a:t>may</a:t>
            </a:r>
            <a:r>
              <a:rPr lang="en-IE" dirty="0"/>
              <a:t> be differences in how external authentication is planned, managed and executed across each apprenticeship programme. As the external authenticator it is recommended that you discuss the specifics around your role with the provider securing your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endParaRPr lang="en-IE" dirty="0"/>
          </a:p>
        </p:txBody>
      </p:sp>
      <p:sp>
        <p:nvSpPr>
          <p:cNvPr id="4" name="Slide Number Placeholder 3"/>
          <p:cNvSpPr>
            <a:spLocks noGrp="1"/>
          </p:cNvSpPr>
          <p:nvPr>
            <p:ph type="sldNum" sz="quarter" idx="5"/>
          </p:nvPr>
        </p:nvSpPr>
        <p:spPr/>
        <p:txBody>
          <a:bodyPr/>
          <a:lstStyle/>
          <a:p>
            <a:fld id="{DEA84DBA-9613-4C40-AA8F-E835F1633DFB}" type="slidenum">
              <a:rPr lang="en-US" smtClean="0"/>
              <a:pPr/>
              <a:t>5</a:t>
            </a:fld>
            <a:endParaRPr lang="en-US" dirty="0"/>
          </a:p>
        </p:txBody>
      </p:sp>
    </p:spTree>
    <p:extLst>
      <p:ext uri="{BB962C8B-B14F-4D97-AF65-F5344CB8AC3E}">
        <p14:creationId xmlns:p14="http://schemas.microsoft.com/office/powerpoint/2010/main" val="1284499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used to talking about providers in terms of offering programmes leading to QQI certification. Apprenticeship programmes are different from other FET programmes in that there will always be a Co-ordinating Provider involved in the programme. A Co-ordinating Provider is taken to mean the provider, in this case the ETB, who is ultimately responsible for providing an apprenticeship programme and for establishing a programme board that will steer the programme.  The Co-ordinating Provider is also responsible for developing and maintaining the curriculum of the programme as well as the assessment procedures.</a:t>
            </a:r>
          </a:p>
          <a:p>
            <a:endParaRPr lang="en-GB" dirty="0"/>
          </a:p>
          <a:p>
            <a:r>
              <a:rPr lang="en-GB" dirty="0"/>
              <a:t>It is common for an apprenticeship programme to be offered in more than one ETB. In this case, the Co-ordinating Provider may work with a collaborating provider or providers who will also offer the apprenticeship programme, but be lead by, and be accountable to the Co-ordinating Provider.</a:t>
            </a:r>
          </a:p>
          <a:p>
            <a:endParaRPr lang="en-GB" dirty="0"/>
          </a:p>
          <a:p>
            <a:r>
              <a:rPr lang="en-GB" dirty="0"/>
              <a:t>Further detail regarding Co-ordinating and collaborating providers, as well as the programme board, is provided in the QQI QA guidelines for apprenticeship programmes, if you would like to read more about the role of the different partners involved in the development, operation and maintenance of the apprenticeship programmes. </a:t>
            </a:r>
          </a:p>
          <a:p>
            <a:endParaRPr lang="en-GB" dirty="0"/>
          </a:p>
        </p:txBody>
      </p:sp>
      <p:sp>
        <p:nvSpPr>
          <p:cNvPr id="4" name="Slide Number Placeholder 3"/>
          <p:cNvSpPr>
            <a:spLocks noGrp="1"/>
          </p:cNvSpPr>
          <p:nvPr>
            <p:ph type="sldNum" sz="quarter" idx="5"/>
          </p:nvPr>
        </p:nvSpPr>
        <p:spPr/>
        <p:txBody>
          <a:bodyPr/>
          <a:lstStyle/>
          <a:p>
            <a:fld id="{DEA84DBA-9613-4C40-AA8F-E835F1633DFB}" type="slidenum">
              <a:rPr lang="en-US" smtClean="0"/>
              <a:pPr/>
              <a:t>6</a:t>
            </a:fld>
            <a:endParaRPr lang="en-US" dirty="0"/>
          </a:p>
        </p:txBody>
      </p:sp>
    </p:spTree>
    <p:extLst>
      <p:ext uri="{BB962C8B-B14F-4D97-AF65-F5344CB8AC3E}">
        <p14:creationId xmlns:p14="http://schemas.microsoft.com/office/powerpoint/2010/main" val="3844626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mentioned in slide 100 of the presentation used at the original</a:t>
            </a:r>
            <a:r>
              <a:rPr lang="en-US" dirty="0"/>
              <a:t> two-day external authenticator training event that when preparing for external authentication, certain terms and conditions should be agreed in advance with the Co-ordinating and/or collaborating providers.</a:t>
            </a:r>
          </a:p>
          <a:p>
            <a:endParaRPr lang="en-US" dirty="0"/>
          </a:p>
          <a:p>
            <a:r>
              <a:rPr lang="en-US" dirty="0"/>
              <a:t>We will take a moment to look at some of the points on the slide from the perspective of the apprenticeship programme being offered across a Co-ordinating Provider and one or more collaborating providers:</a:t>
            </a:r>
          </a:p>
          <a:p>
            <a:pPr marL="171450" indent="-171450">
              <a:buFont typeface="Arial" panose="020B0604020202020204" pitchFamily="34" charset="0"/>
              <a:buChar char="•"/>
            </a:pPr>
            <a:r>
              <a:rPr lang="en-US" dirty="0"/>
              <a:t>Dates/times/venues: It may be the case that the Co-ordinating Provider will secure the services of</a:t>
            </a:r>
            <a:r>
              <a:rPr lang="en-US" b="1" dirty="0"/>
              <a:t> one </a:t>
            </a:r>
            <a:r>
              <a:rPr lang="en-US" dirty="0"/>
              <a:t>external authenticator to confirm the fair and consistent assessment of learners </a:t>
            </a:r>
            <a:r>
              <a:rPr lang="en-US" b="1" dirty="0"/>
              <a:t>across </a:t>
            </a:r>
            <a:r>
              <a:rPr lang="en-US" dirty="0"/>
              <a:t>the Co-ordinating </a:t>
            </a:r>
            <a:r>
              <a:rPr lang="en-US" b="1" dirty="0"/>
              <a:t>and</a:t>
            </a:r>
            <a:r>
              <a:rPr lang="en-US" dirty="0"/>
              <a:t> the collaborating provider or providers. This scenario could mean that there would be travel required to different venues in different ETBs and possibly  across a number of days</a:t>
            </a:r>
            <a:br>
              <a:rPr lang="en-US" dirty="0"/>
            </a:br>
            <a:endParaRPr lang="en-US" dirty="0"/>
          </a:p>
          <a:p>
            <a:pPr marL="171450" indent="-171450">
              <a:buFont typeface="Arial" panose="020B0604020202020204" pitchFamily="34" charset="0"/>
              <a:buChar char="•"/>
            </a:pPr>
            <a:r>
              <a:rPr lang="en-US" dirty="0"/>
              <a:t>Volume of work: The learner portfolios to be authenticated by the external authenticator will be selected in line with the sampling strategy. It may be the case that each provider offering the apprenticeship programme has their own sampling strategy or there may be one sampling strategy agreed for the apprenticeship programme that would be applied across the Co-ordinating and collaborating providers</a:t>
            </a:r>
            <a:br>
              <a:rPr lang="en-US" dirty="0"/>
            </a:br>
            <a:endParaRPr lang="en-US" dirty="0"/>
          </a:p>
          <a:p>
            <a:pPr marL="171450" indent="-171450">
              <a:buFont typeface="Arial" panose="020B0604020202020204" pitchFamily="34" charset="0"/>
              <a:buChar char="•"/>
            </a:pPr>
            <a:r>
              <a:rPr lang="en-IE" dirty="0"/>
              <a:t>Other responsibilities: The role of the external authenticator, as detailed on slide 12 of the presentation used at the original two-day training event remains the same for apprenticeship programmes and is, in essence, to provide independent confirmation of fair and consistent assessment of learners in accordance with national standards. There are however other responsibilities that may or may not arise for you in the role of external authenticator for apprenticeship programmes, and these include:</a:t>
            </a:r>
          </a:p>
          <a:p>
            <a:pPr marL="628650" lvl="1" indent="-171450">
              <a:buFont typeface="Arial" panose="020B0604020202020204" pitchFamily="34" charset="0"/>
              <a:buChar char="•"/>
            </a:pPr>
            <a:r>
              <a:rPr lang="en-IE" dirty="0"/>
              <a:t>Working with the Co-ordinating Provider prior to the rollout of the apprenticeship programme to agree the assessment instruments in the form of assessment briefs and/or examination papers and their related documentation such as marking schemes and outline solutions</a:t>
            </a:r>
          </a:p>
          <a:p>
            <a:pPr marL="628650" lvl="1" indent="-171450">
              <a:buFont typeface="Arial" panose="020B0604020202020204" pitchFamily="34" charset="0"/>
              <a:buChar char="•"/>
            </a:pPr>
            <a:r>
              <a:rPr lang="en-IE" dirty="0"/>
              <a:t>Providing feedback to the assessor </a:t>
            </a:r>
            <a:r>
              <a:rPr lang="en-GB" dirty="0"/>
              <a:t>on the consistency of their assessment judgements across apprentices’ performances</a:t>
            </a:r>
            <a:endParaRPr lang="en-IE" dirty="0"/>
          </a:p>
          <a:p>
            <a:pPr marL="628650" lvl="1" indent="-171450">
              <a:buFont typeface="Arial" panose="020B0604020202020204" pitchFamily="34" charset="0"/>
              <a:buChar char="•"/>
            </a:pPr>
            <a:r>
              <a:rPr lang="en-IE" dirty="0"/>
              <a:t>Being a member of the examination board for the apprenticeship programme. </a:t>
            </a:r>
            <a:r>
              <a:rPr lang="en-GB" dirty="0"/>
              <a:t>This board will likely carry out a similar function to the results approval panel but the specific details regarding it would be contained in the QA procedures for the apprenticeship programme</a:t>
            </a:r>
          </a:p>
          <a:p>
            <a:pPr marL="628650" lvl="1" indent="-171450">
              <a:buFont typeface="Arial" panose="020B0604020202020204" pitchFamily="34" charset="0"/>
              <a:buChar char="•"/>
            </a:pPr>
            <a:r>
              <a:rPr lang="en-GB" dirty="0"/>
              <a:t>Being available to the results approval panel. It may be the case that each provider will establish a results approval panel for their own local sign off of results, prior to the review and final sign off of all results by the examination board</a:t>
            </a:r>
          </a:p>
          <a:p>
            <a:pPr marL="628650" lvl="1" indent="-171450">
              <a:buFont typeface="Arial" panose="020B0604020202020204" pitchFamily="34" charset="0"/>
              <a:buChar char="•"/>
            </a:pPr>
            <a:r>
              <a:rPr lang="en-GB" dirty="0"/>
              <a:t>Input to the Programme Board when the apprenticeship programme is being reviewed for its effectiveness and relevance</a:t>
            </a:r>
            <a:br>
              <a:rPr lang="en-GB" dirty="0"/>
            </a:br>
            <a:endParaRPr lang="en-GB" dirty="0"/>
          </a:p>
          <a:p>
            <a:pPr marL="171450" lvl="0" indent="-171450">
              <a:buFont typeface="Arial" panose="020B0604020202020204" pitchFamily="34" charset="0"/>
              <a:buChar char="•"/>
            </a:pPr>
            <a:r>
              <a:rPr lang="en-IE" dirty="0"/>
              <a:t>A template for the External Authenticator Report will be made available by the Co-ordinating Provider. It is important to note that the completed reports, as well as being issued to the provider for which the report relates, will also be made available to the Programme Co-ordinator, the Programme Board and the Examination Board</a:t>
            </a:r>
          </a:p>
        </p:txBody>
      </p:sp>
      <p:sp>
        <p:nvSpPr>
          <p:cNvPr id="4" name="Slide Number Placeholder 3"/>
          <p:cNvSpPr>
            <a:spLocks noGrp="1"/>
          </p:cNvSpPr>
          <p:nvPr>
            <p:ph type="sldNum" sz="quarter" idx="5"/>
          </p:nvPr>
        </p:nvSpPr>
        <p:spPr/>
        <p:txBody>
          <a:bodyPr/>
          <a:lstStyle/>
          <a:p>
            <a:fld id="{DEA84DBA-9613-4C40-AA8F-E835F1633DFB}" type="slidenum">
              <a:rPr lang="en-US" smtClean="0"/>
              <a:pPr/>
              <a:t>7</a:t>
            </a:fld>
            <a:endParaRPr lang="en-US" dirty="0"/>
          </a:p>
        </p:txBody>
      </p:sp>
    </p:spTree>
    <p:extLst>
      <p:ext uri="{BB962C8B-B14F-4D97-AF65-F5344CB8AC3E}">
        <p14:creationId xmlns:p14="http://schemas.microsoft.com/office/powerpoint/2010/main" val="3149849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mentioned during the original training that apprenticeship programmes alternate learning in the workplace with learning in an educational or training institution where a minimum of 50% of the duration of the programme will be facilitated in the workplace. Considering that each apprenticeship programme must be a minimum of 2 years duration, this obviously means that a considerable amount of time will be spent by the apprentice in the workplace. </a:t>
            </a:r>
          </a:p>
          <a:p>
            <a:endParaRPr lang="en-GB" dirty="0"/>
          </a:p>
          <a:p>
            <a:r>
              <a:rPr lang="en-GB" dirty="0"/>
              <a:t>In terms of working as an external authenticator this is important to know as there may be multiple approaches to the assessment of learners in the workplace, which may have a knock on effect on the types of evidence that is presented to you, for example:</a:t>
            </a:r>
          </a:p>
          <a:p>
            <a:pPr marL="171450" indent="-171450">
              <a:buFont typeface="Arial" panose="020B0604020202020204" pitchFamily="34" charset="0"/>
              <a:buChar char="•"/>
            </a:pPr>
            <a:r>
              <a:rPr lang="en-GB" dirty="0"/>
              <a:t>The learner may be required to successfully demonstrate the execution of a number of tasks in the workplace in order to be eligible for certification. In some cases the execution of these tasks may carry no weighting in terms of contributing to a final mark or grade but in other cases, the execution of the tasks will carry a weighting and will contribute towards a final mark or grade</a:t>
            </a:r>
          </a:p>
          <a:p>
            <a:pPr marL="171450" indent="-171450">
              <a:buFont typeface="Arial" panose="020B0604020202020204" pitchFamily="34" charset="0"/>
              <a:buChar char="•"/>
            </a:pPr>
            <a:r>
              <a:rPr lang="en-GB" dirty="0"/>
              <a:t>The learner may complete assessment tasks in the workplace but these may be marked and graded by the assessor in the educational or training institution  </a:t>
            </a:r>
            <a:br>
              <a:rPr lang="en-GB" dirty="0"/>
            </a:br>
            <a:r>
              <a:rPr lang="en-GB" dirty="0"/>
              <a:t>or </a:t>
            </a:r>
          </a:p>
          <a:p>
            <a:pPr marL="171450" indent="-171450">
              <a:buFont typeface="Arial" panose="020B0604020202020204" pitchFamily="34" charset="0"/>
              <a:buChar char="•"/>
            </a:pPr>
            <a:r>
              <a:rPr lang="en-GB" dirty="0"/>
              <a:t>The learner may complete assessment tasks in the workplace and these may be marked and graded by a member of staff from the employer who is facilitating the learner in the on-the-job elements of the programme </a:t>
            </a:r>
            <a:br>
              <a:rPr lang="en-GB" dirty="0"/>
            </a:br>
            <a:r>
              <a:rPr lang="en-GB" dirty="0"/>
              <a:t>or</a:t>
            </a:r>
          </a:p>
          <a:p>
            <a:pPr marL="171450" indent="-171450">
              <a:buFont typeface="Arial" panose="020B0604020202020204" pitchFamily="34" charset="0"/>
              <a:buChar char="•"/>
            </a:pPr>
            <a:r>
              <a:rPr lang="en-GB" dirty="0"/>
              <a:t>The learner may be marked on their assessment tasks by both the assessor in the educational or training institution and the member of staff from the employer working together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dirty="0">
                <a:solidFill>
                  <a:schemeClr val="tx1"/>
                </a:solidFill>
                <a:effectLst/>
                <a:latin typeface="+mn-lt"/>
                <a:ea typeface="+mn-ea"/>
                <a:cs typeface="+mn-cs"/>
              </a:rPr>
              <a:t>As an external authenticator it is important that you see that there is consistency across the management, execution and grading of assessment tasks in the workplace and in the educational or training institution.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dirty="0">
                <a:solidFill>
                  <a:schemeClr val="tx1"/>
                </a:solidFill>
                <a:effectLst/>
                <a:latin typeface="+mn-lt"/>
                <a:ea typeface="+mn-ea"/>
                <a:cs typeface="+mn-cs"/>
              </a:rPr>
              <a:t>Sometimes apprenticeship programmes will be divided into stages, for example, an academic year, or a semester which would normally equate to half an academic year. It is often the case that progression to one stage is dependent on a learner being successful at the preceding stage. In this case It is likely that the services of an external authenticator will be secured at the end of each stage, so as to ensure that those learners progressing to the next stage of the apprenticeship programme have demonstrated the necessary standards to be eligible to progress.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dirty="0">
                <a:solidFill>
                  <a:schemeClr val="tx1"/>
                </a:solidFill>
                <a:effectLst/>
                <a:latin typeface="+mn-lt"/>
                <a:ea typeface="+mn-ea"/>
                <a:cs typeface="+mn-cs"/>
              </a:rPr>
              <a:t>It is worth noting at this point though, that even if your services as external authenticator are used in one of the stages of the programme where a learner has successfully completed a number of modules, this will often not result in the learner achieving certification in any minor or component awards. A learner who is successful in an apprenticeship programme, will typically only receive certification in a major award, namely a Certificate at level 5 or an Advanced Certificate at level 6. This is one of the main differences between apprenticeship programmes and programmes leading to awards from the Common Awards System or CAS.</a:t>
            </a:r>
          </a:p>
          <a:p>
            <a:endParaRPr lang="en-GB" dirty="0"/>
          </a:p>
          <a:p>
            <a:endParaRPr lang="en-GB" dirty="0"/>
          </a:p>
        </p:txBody>
      </p:sp>
      <p:sp>
        <p:nvSpPr>
          <p:cNvPr id="4" name="Slide Number Placeholder 3"/>
          <p:cNvSpPr>
            <a:spLocks noGrp="1"/>
          </p:cNvSpPr>
          <p:nvPr>
            <p:ph type="sldNum" sz="quarter" idx="10"/>
          </p:nvPr>
        </p:nvSpPr>
        <p:spPr/>
        <p:txBody>
          <a:bodyPr/>
          <a:lstStyle/>
          <a:p>
            <a:fld id="{DEA84DBA-9613-4C40-AA8F-E835F1633DFB}" type="slidenum">
              <a:rPr lang="en-US" smtClean="0"/>
              <a:pPr/>
              <a:t>8</a:t>
            </a:fld>
            <a:endParaRPr lang="en-US" dirty="0"/>
          </a:p>
        </p:txBody>
      </p:sp>
    </p:spTree>
    <p:extLst>
      <p:ext uri="{BB962C8B-B14F-4D97-AF65-F5344CB8AC3E}">
        <p14:creationId xmlns:p14="http://schemas.microsoft.com/office/powerpoint/2010/main" val="3779190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talk about the role of the external authenticator being </a:t>
            </a:r>
            <a:r>
              <a:rPr lang="en-IE" dirty="0"/>
              <a:t>to provide independent confirmation of fair and consistent assessment of learners in accordance with national standards, it is helpful to know what sources of information we can use to define what is meant by national standards. </a:t>
            </a:r>
          </a:p>
          <a:p>
            <a:pPr marL="171450" indent="-171450">
              <a:buFont typeface="Arial" panose="020B0604020202020204" pitchFamily="34" charset="0"/>
              <a:buChar char="•"/>
            </a:pPr>
            <a:endParaRPr lang="en-IE" dirty="0"/>
          </a:p>
          <a:p>
            <a:pPr marL="171450" indent="-171450">
              <a:buFont typeface="Arial" panose="020B0604020202020204" pitchFamily="34" charset="0"/>
              <a:buChar char="•"/>
            </a:pPr>
            <a:r>
              <a:rPr lang="en-IE" dirty="0"/>
              <a:t>You may remember from the </a:t>
            </a:r>
            <a:r>
              <a:rPr lang="en-GB" dirty="0"/>
              <a:t>original</a:t>
            </a:r>
            <a:r>
              <a:rPr lang="en-US" dirty="0"/>
              <a:t> two-day external authenticator training event that we looked at the grid of level indicators for the National Framework of Qualifications which was slide 16 in the original Powerpoint presentation. The grid was also provided as an insert, behind the first tab, in the folders provided on that day. The statements on the grid provide the basis for all QQI awards and provide detail on the relevant standards of knowledge, know-how and skill and competence that are specific to each level on the National Framework of Qualifications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Professional Award-type Descriptors which we looked at earlier in this presentation, list the statements, in the greyed out boxes, exactly as they appear in the grid of level indicators. Underneath the sub-strands of knowledge, know-how and skill and competence, QQI has teased out what the sub-strands mean in the context of a professional award and professional practice and this information is provided under the listed threads in the table. </a:t>
            </a:r>
            <a:br>
              <a:rPr lang="en-US" dirty="0"/>
            </a:br>
            <a:r>
              <a:rPr lang="en-US" dirty="0"/>
              <a:t/>
            </a:r>
            <a:br>
              <a:rPr lang="en-US" dirty="0"/>
            </a:br>
            <a:r>
              <a:rPr lang="en-US" dirty="0"/>
              <a:t>The detail explaining what each thread relates to appears in red text in the table. The grey text used in the level 6 column is to indicate the text that is carried from, or is the same as, the level 5 text. The red text in the level 6 column therefore is a description of the progression in the knowledge, know-how and skill or competence from level 5. As we have previously mentioned, the level 7 information is provided for reference purposes only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will look at the statements of minimum intended learning outcomes in more detail in a moment but suffice it to say at this stage that the statements in red from the Professional Award-type Descriptors will inform the development of these learning outcomes and all minimum intended learning outcomes will be consistent with the detail provided in the Professional Award-type Descriptors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occupational profile is described in section 3.7.5 of </a:t>
            </a:r>
            <a:r>
              <a:rPr lang="en-IE" dirty="0"/>
              <a:t>QQI’s Topic Specific Statutory Quality Assurance (QA) Guidelines for Apprenticeship Programmes. It is described as being </a:t>
            </a:r>
            <a:r>
              <a:rPr lang="en-GB" dirty="0"/>
              <a:t>the foundation on which the apprenticeship programme is built and it describes the skills, knowledge and competences that a person should have to practice autonomously in the occupation</a:t>
            </a:r>
          </a:p>
          <a:p>
            <a:pPr marL="171450" indent="-171450">
              <a:buFont typeface="Arial" panose="020B0604020202020204" pitchFamily="34" charset="0"/>
              <a:buChar char="•"/>
            </a:pPr>
            <a:endParaRPr lang="en-IE" dirty="0"/>
          </a:p>
          <a:p>
            <a:pPr marL="0" indent="0">
              <a:buFont typeface="Arial" panose="020B0604020202020204" pitchFamily="34" charset="0"/>
              <a:buNone/>
            </a:pPr>
            <a:r>
              <a:rPr lang="en-IE" dirty="0"/>
              <a:t>It is important as an external authenticator that you have a solid interpretation and knowledge of the four points on the screen as they will underpin your understanding of what is meant by national standard. </a:t>
            </a:r>
            <a:endParaRPr lang="en-GB" dirty="0"/>
          </a:p>
        </p:txBody>
      </p:sp>
      <p:sp>
        <p:nvSpPr>
          <p:cNvPr id="4" name="Slide Number Placeholder 3"/>
          <p:cNvSpPr>
            <a:spLocks noGrp="1"/>
          </p:cNvSpPr>
          <p:nvPr>
            <p:ph type="sldNum" sz="quarter" idx="10"/>
          </p:nvPr>
        </p:nvSpPr>
        <p:spPr/>
        <p:txBody>
          <a:bodyPr/>
          <a:lstStyle/>
          <a:p>
            <a:fld id="{DEA84DBA-9613-4C40-AA8F-E835F1633DFB}" type="slidenum">
              <a:rPr lang="en-US" smtClean="0"/>
              <a:pPr/>
              <a:t>9</a:t>
            </a:fld>
            <a:endParaRPr lang="en-US" dirty="0"/>
          </a:p>
        </p:txBody>
      </p:sp>
    </p:spTree>
    <p:extLst>
      <p:ext uri="{BB962C8B-B14F-4D97-AF65-F5344CB8AC3E}">
        <p14:creationId xmlns:p14="http://schemas.microsoft.com/office/powerpoint/2010/main" val="3793393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defRPr>
                <a:solidFill>
                  <a:schemeClr val="tx2">
                    <a:lumMod val="50000"/>
                  </a:schemeClr>
                </a:solidFill>
              </a:defRPr>
            </a:lvl1pPr>
          </a:lstStyle>
          <a:p>
            <a:r>
              <a:rPr lang="en-US" dirty="0"/>
              <a:t>Click to edit Master title style</a:t>
            </a:r>
            <a:endParaRPr lang="en-IE"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IE" dirty="0"/>
          </a:p>
        </p:txBody>
      </p:sp>
      <p:sp>
        <p:nvSpPr>
          <p:cNvPr id="5" name="Footer Placeholder 4"/>
          <p:cNvSpPr>
            <a:spLocks noGrp="1"/>
          </p:cNvSpPr>
          <p:nvPr>
            <p:ph type="ftr" sz="quarter" idx="11"/>
          </p:nvPr>
        </p:nvSpPr>
        <p:spPr>
          <a:xfrm>
            <a:off x="0" y="6520262"/>
            <a:ext cx="8304245" cy="365125"/>
          </a:xfrm>
        </p:spPr>
        <p:txBody>
          <a:bodyPr/>
          <a:lstStyle/>
          <a:p>
            <a:r>
              <a:rPr lang="en-IE" dirty="0">
                <a:solidFill>
                  <a:prstClr val="black">
                    <a:tint val="75000"/>
                  </a:prstClr>
                </a:solidFill>
              </a:rPr>
              <a:t>©2019, Further Education Support Service</a:t>
            </a:r>
          </a:p>
        </p:txBody>
      </p:sp>
      <p:sp>
        <p:nvSpPr>
          <p:cNvPr id="6" name="Slide Number Placeholder 5"/>
          <p:cNvSpPr>
            <a:spLocks noGrp="1"/>
          </p:cNvSpPr>
          <p:nvPr>
            <p:ph type="sldNum" sz="quarter" idx="12"/>
          </p:nvPr>
        </p:nvSpPr>
        <p:spPr>
          <a:xfrm>
            <a:off x="9011840" y="6453339"/>
            <a:ext cx="2844800" cy="365125"/>
          </a:xfrm>
        </p:spPr>
        <p:txBody>
          <a:bodyPr/>
          <a:lstStyle/>
          <a:p>
            <a:fld id="{DEB1E597-E0B3-4243-9999-5E35DF6D44F6}"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2230374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609600" y="6356353"/>
            <a:ext cx="2844800" cy="365125"/>
          </a:xfrm>
          <a:prstGeom prst="rect">
            <a:avLst/>
          </a:prstGeom>
        </p:spPr>
        <p:txBody>
          <a:bodyPr/>
          <a:lstStyle/>
          <a:p>
            <a:endParaRPr lang="en-IE" dirty="0">
              <a:solidFill>
                <a:prstClr val="black"/>
              </a:solidFill>
            </a:endParaRPr>
          </a:p>
        </p:txBody>
      </p:sp>
      <p:sp>
        <p:nvSpPr>
          <p:cNvPr id="5" name="Footer Placeholder 4"/>
          <p:cNvSpPr>
            <a:spLocks noGrp="1"/>
          </p:cNvSpPr>
          <p:nvPr>
            <p:ph type="ftr" sz="quarter" idx="11"/>
          </p:nvPr>
        </p:nvSpPr>
        <p:spPr/>
        <p:txBody>
          <a:bodyPr/>
          <a:lstStyle/>
          <a:p>
            <a:r>
              <a:rPr lang="en-IE" dirty="0">
                <a:solidFill>
                  <a:prstClr val="black">
                    <a:tint val="75000"/>
                  </a:prstClr>
                </a:solidFill>
              </a:rPr>
              <a:t>©2019, Further Education Support Service</a:t>
            </a:r>
          </a:p>
        </p:txBody>
      </p:sp>
      <p:sp>
        <p:nvSpPr>
          <p:cNvPr id="6" name="Slide Number Placeholder 5"/>
          <p:cNvSpPr>
            <a:spLocks noGrp="1"/>
          </p:cNvSpPr>
          <p:nvPr>
            <p:ph type="sldNum" sz="quarter" idx="12"/>
          </p:nvPr>
        </p:nvSpPr>
        <p:spPr/>
        <p:txBody>
          <a:bodyPr/>
          <a:lstStyle/>
          <a:p>
            <a:fld id="{DEB1E597-E0B3-4243-9999-5E35DF6D44F6}"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3983794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609600" y="6356353"/>
            <a:ext cx="2844800" cy="365125"/>
          </a:xfrm>
          <a:prstGeom prst="rect">
            <a:avLst/>
          </a:prstGeom>
        </p:spPr>
        <p:txBody>
          <a:bodyPr/>
          <a:lstStyle/>
          <a:p>
            <a:endParaRPr lang="en-IE" dirty="0">
              <a:solidFill>
                <a:prstClr val="black"/>
              </a:solidFill>
            </a:endParaRPr>
          </a:p>
        </p:txBody>
      </p:sp>
      <p:sp>
        <p:nvSpPr>
          <p:cNvPr id="5" name="Footer Placeholder 4"/>
          <p:cNvSpPr>
            <a:spLocks noGrp="1"/>
          </p:cNvSpPr>
          <p:nvPr>
            <p:ph type="ftr" sz="quarter" idx="11"/>
          </p:nvPr>
        </p:nvSpPr>
        <p:spPr/>
        <p:txBody>
          <a:bodyPr/>
          <a:lstStyle/>
          <a:p>
            <a:r>
              <a:rPr lang="en-IE" dirty="0">
                <a:solidFill>
                  <a:prstClr val="black">
                    <a:tint val="75000"/>
                  </a:prstClr>
                </a:solidFill>
              </a:rPr>
              <a:t>©2019, Further Education Support Service</a:t>
            </a:r>
          </a:p>
        </p:txBody>
      </p:sp>
      <p:sp>
        <p:nvSpPr>
          <p:cNvPr id="6" name="Slide Number Placeholder 5"/>
          <p:cNvSpPr>
            <a:spLocks noGrp="1"/>
          </p:cNvSpPr>
          <p:nvPr>
            <p:ph type="sldNum" sz="quarter" idx="12"/>
          </p:nvPr>
        </p:nvSpPr>
        <p:spPr/>
        <p:txBody>
          <a:bodyPr/>
          <a:lstStyle/>
          <a:p>
            <a:fld id="{DEB1E597-E0B3-4243-9999-5E35DF6D44F6}"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1850590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endParaRPr lang="en-IE"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Footer Placeholder 4"/>
          <p:cNvSpPr>
            <a:spLocks noGrp="1"/>
          </p:cNvSpPr>
          <p:nvPr>
            <p:ph type="ftr" sz="quarter" idx="11"/>
          </p:nvPr>
        </p:nvSpPr>
        <p:spPr>
          <a:xfrm>
            <a:off x="0" y="6520262"/>
            <a:ext cx="7632171" cy="365125"/>
          </a:xfrm>
        </p:spPr>
        <p:txBody>
          <a:bodyPr/>
          <a:lstStyle/>
          <a:p>
            <a:r>
              <a:rPr lang="en-IE" dirty="0">
                <a:solidFill>
                  <a:prstClr val="black">
                    <a:tint val="75000"/>
                  </a:prstClr>
                </a:solidFill>
              </a:rPr>
              <a:t>©2019, Further Education Support Service</a:t>
            </a:r>
          </a:p>
        </p:txBody>
      </p:sp>
      <p:sp>
        <p:nvSpPr>
          <p:cNvPr id="6" name="Slide Number Placeholder 5"/>
          <p:cNvSpPr>
            <a:spLocks noGrp="1"/>
          </p:cNvSpPr>
          <p:nvPr>
            <p:ph type="sldNum" sz="quarter" idx="12"/>
          </p:nvPr>
        </p:nvSpPr>
        <p:spPr>
          <a:xfrm>
            <a:off x="9011840" y="6453339"/>
            <a:ext cx="2844800" cy="365125"/>
          </a:xfrm>
        </p:spPr>
        <p:txBody>
          <a:bodyPr/>
          <a:lstStyle/>
          <a:p>
            <a:fld id="{DEB1E597-E0B3-4243-9999-5E35DF6D44F6}" type="slidenum">
              <a:rPr lang="en-IE" smtClean="0">
                <a:solidFill>
                  <a:prstClr val="black">
                    <a:tint val="75000"/>
                  </a:prstClr>
                </a:solidFill>
              </a:rPr>
              <a:pPr/>
              <a:t>‹#›</a:t>
            </a:fld>
            <a:endParaRPr lang="en-IE" dirty="0">
              <a:solidFill>
                <a:prstClr val="black">
                  <a:tint val="75000"/>
                </a:prstClr>
              </a:solidFill>
            </a:endParaRPr>
          </a:p>
        </p:txBody>
      </p:sp>
    </p:spTree>
    <p:custDataLst>
      <p:tags r:id="rId1"/>
    </p:custDataLst>
    <p:extLst>
      <p:ext uri="{BB962C8B-B14F-4D97-AF65-F5344CB8AC3E}">
        <p14:creationId xmlns:p14="http://schemas.microsoft.com/office/powerpoint/2010/main" val="3147443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0" y="6520262"/>
            <a:ext cx="7632171" cy="365125"/>
          </a:xfrm>
        </p:spPr>
        <p:txBody>
          <a:bodyPr/>
          <a:lstStyle/>
          <a:p>
            <a:r>
              <a:rPr lang="en-IE" dirty="0">
                <a:solidFill>
                  <a:prstClr val="black">
                    <a:tint val="75000"/>
                  </a:prstClr>
                </a:solidFill>
              </a:rPr>
              <a:t>©2019, Further Education Support Service</a:t>
            </a:r>
          </a:p>
        </p:txBody>
      </p:sp>
      <p:sp>
        <p:nvSpPr>
          <p:cNvPr id="6" name="Slide Number Placeholder 5"/>
          <p:cNvSpPr>
            <a:spLocks noGrp="1"/>
          </p:cNvSpPr>
          <p:nvPr>
            <p:ph type="sldNum" sz="quarter" idx="12"/>
          </p:nvPr>
        </p:nvSpPr>
        <p:spPr/>
        <p:txBody>
          <a:bodyPr/>
          <a:lstStyle/>
          <a:p>
            <a:fld id="{DEB1E597-E0B3-4243-9999-5E35DF6D44F6}"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3600744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239349" y="1988843"/>
            <a:ext cx="5755051" cy="43819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97600" y="1988840"/>
            <a:ext cx="5659040" cy="439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11"/>
          </p:nvPr>
        </p:nvSpPr>
        <p:spPr>
          <a:xfrm>
            <a:off x="239351" y="6453339"/>
            <a:ext cx="7680853" cy="365125"/>
          </a:xfrm>
        </p:spPr>
        <p:txBody>
          <a:bodyPr/>
          <a:lstStyle/>
          <a:p>
            <a:r>
              <a:rPr lang="en-IE" dirty="0">
                <a:solidFill>
                  <a:prstClr val="black">
                    <a:tint val="75000"/>
                  </a:prstClr>
                </a:solidFill>
              </a:rPr>
              <a:t>©2019, Further Education Support Service</a:t>
            </a:r>
          </a:p>
        </p:txBody>
      </p:sp>
      <p:sp>
        <p:nvSpPr>
          <p:cNvPr id="7" name="Slide Number Placeholder 6"/>
          <p:cNvSpPr>
            <a:spLocks noGrp="1"/>
          </p:cNvSpPr>
          <p:nvPr>
            <p:ph type="sldNum" sz="quarter" idx="12"/>
          </p:nvPr>
        </p:nvSpPr>
        <p:spPr>
          <a:xfrm>
            <a:off x="9011840" y="6453339"/>
            <a:ext cx="2844800" cy="365125"/>
          </a:xfrm>
        </p:spPr>
        <p:txBody>
          <a:bodyPr/>
          <a:lstStyle/>
          <a:p>
            <a:fld id="{DEB1E597-E0B3-4243-9999-5E35DF6D44F6}"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4103269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239349" y="1781126"/>
            <a:ext cx="576064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39349" y="2430040"/>
            <a:ext cx="575716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93369" y="1781126"/>
            <a:ext cx="566327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420888"/>
            <a:ext cx="566327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8" name="Footer Placeholder 7"/>
          <p:cNvSpPr>
            <a:spLocks noGrp="1"/>
          </p:cNvSpPr>
          <p:nvPr>
            <p:ph type="ftr" sz="quarter" idx="11"/>
          </p:nvPr>
        </p:nvSpPr>
        <p:spPr>
          <a:xfrm>
            <a:off x="0" y="6520262"/>
            <a:ext cx="7632171" cy="365125"/>
          </a:xfrm>
        </p:spPr>
        <p:txBody>
          <a:bodyPr/>
          <a:lstStyle/>
          <a:p>
            <a:r>
              <a:rPr lang="en-IE" dirty="0">
                <a:solidFill>
                  <a:prstClr val="black">
                    <a:tint val="75000"/>
                  </a:prstClr>
                </a:solidFill>
              </a:rPr>
              <a:t>©2019, Further Education Support Service</a:t>
            </a:r>
          </a:p>
        </p:txBody>
      </p:sp>
      <p:sp>
        <p:nvSpPr>
          <p:cNvPr id="9" name="Slide Number Placeholder 8"/>
          <p:cNvSpPr>
            <a:spLocks noGrp="1"/>
          </p:cNvSpPr>
          <p:nvPr>
            <p:ph type="sldNum" sz="quarter" idx="12"/>
          </p:nvPr>
        </p:nvSpPr>
        <p:spPr/>
        <p:txBody>
          <a:bodyPr/>
          <a:lstStyle/>
          <a:p>
            <a:fld id="{DEB1E597-E0B3-4243-9999-5E35DF6D44F6}"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3811430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4" name="Footer Placeholder 3"/>
          <p:cNvSpPr>
            <a:spLocks noGrp="1"/>
          </p:cNvSpPr>
          <p:nvPr>
            <p:ph type="ftr" sz="quarter" idx="11"/>
          </p:nvPr>
        </p:nvSpPr>
        <p:spPr>
          <a:xfrm>
            <a:off x="0" y="6520262"/>
            <a:ext cx="7632171" cy="365125"/>
          </a:xfrm>
        </p:spPr>
        <p:txBody>
          <a:bodyPr/>
          <a:lstStyle/>
          <a:p>
            <a:r>
              <a:rPr lang="en-IE" dirty="0">
                <a:solidFill>
                  <a:prstClr val="black">
                    <a:tint val="75000"/>
                  </a:prstClr>
                </a:solidFill>
              </a:rPr>
              <a:t>©2019, Further Education Support Service</a:t>
            </a:r>
          </a:p>
        </p:txBody>
      </p:sp>
      <p:sp>
        <p:nvSpPr>
          <p:cNvPr id="5" name="Slide Number Placeholder 4"/>
          <p:cNvSpPr>
            <a:spLocks noGrp="1"/>
          </p:cNvSpPr>
          <p:nvPr>
            <p:ph type="sldNum" sz="quarter" idx="12"/>
          </p:nvPr>
        </p:nvSpPr>
        <p:spPr/>
        <p:txBody>
          <a:bodyPr/>
          <a:lstStyle/>
          <a:p>
            <a:fld id="{DEB1E597-E0B3-4243-9999-5E35DF6D44F6}"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3982030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IE" dirty="0">
                <a:solidFill>
                  <a:prstClr val="black">
                    <a:tint val="75000"/>
                  </a:prstClr>
                </a:solidFill>
              </a:rPr>
              <a:t>©2019, Further Education Support Service</a:t>
            </a:r>
          </a:p>
        </p:txBody>
      </p:sp>
      <p:sp>
        <p:nvSpPr>
          <p:cNvPr id="4" name="Slide Number Placeholder 3"/>
          <p:cNvSpPr>
            <a:spLocks noGrp="1"/>
          </p:cNvSpPr>
          <p:nvPr>
            <p:ph type="sldNum" sz="quarter" idx="12"/>
          </p:nvPr>
        </p:nvSpPr>
        <p:spPr/>
        <p:txBody>
          <a:bodyPr/>
          <a:lstStyle/>
          <a:p>
            <a:fld id="{DEB1E597-E0B3-4243-9999-5E35DF6D44F6}"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3019494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endParaRPr lang="en-IE" dirty="0">
              <a:solidFill>
                <a:prstClr val="black"/>
              </a:solidFill>
            </a:endParaRPr>
          </a:p>
        </p:txBody>
      </p:sp>
      <p:sp>
        <p:nvSpPr>
          <p:cNvPr id="6" name="Footer Placeholder 5"/>
          <p:cNvSpPr>
            <a:spLocks noGrp="1"/>
          </p:cNvSpPr>
          <p:nvPr>
            <p:ph type="ftr" sz="quarter" idx="11"/>
          </p:nvPr>
        </p:nvSpPr>
        <p:spPr/>
        <p:txBody>
          <a:bodyPr/>
          <a:lstStyle/>
          <a:p>
            <a:r>
              <a:rPr lang="en-IE" dirty="0">
                <a:solidFill>
                  <a:prstClr val="black">
                    <a:tint val="75000"/>
                  </a:prstClr>
                </a:solidFill>
              </a:rPr>
              <a:t>©2019, Further Education Support Service</a:t>
            </a:r>
          </a:p>
        </p:txBody>
      </p:sp>
      <p:sp>
        <p:nvSpPr>
          <p:cNvPr id="7" name="Slide Number Placeholder 6"/>
          <p:cNvSpPr>
            <a:spLocks noGrp="1"/>
          </p:cNvSpPr>
          <p:nvPr>
            <p:ph type="sldNum" sz="quarter" idx="12"/>
          </p:nvPr>
        </p:nvSpPr>
        <p:spPr/>
        <p:txBody>
          <a:bodyPr/>
          <a:lstStyle/>
          <a:p>
            <a:fld id="{DEB1E597-E0B3-4243-9999-5E35DF6D44F6}"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1053389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IE" dirty="0">
                <a:solidFill>
                  <a:prstClr val="black">
                    <a:tint val="75000"/>
                  </a:prstClr>
                </a:solidFill>
              </a:rPr>
              <a:t>©2019, Further Education Support Service</a:t>
            </a:r>
          </a:p>
        </p:txBody>
      </p:sp>
      <p:sp>
        <p:nvSpPr>
          <p:cNvPr id="7" name="Slide Number Placeholder 6"/>
          <p:cNvSpPr>
            <a:spLocks noGrp="1"/>
          </p:cNvSpPr>
          <p:nvPr>
            <p:ph type="sldNum" sz="quarter" idx="12"/>
          </p:nvPr>
        </p:nvSpPr>
        <p:spPr/>
        <p:txBody>
          <a:bodyPr/>
          <a:lstStyle/>
          <a:p>
            <a:fld id="{DEB1E597-E0B3-4243-9999-5E35DF6D44F6}"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4119615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WhiteBackgroundSlidewithBanner.jpg"/>
          <p:cNvPicPr>
            <a:picLocks noChangeAspect="1"/>
          </p:cNvPicPr>
          <p:nvPr userDrawn="1"/>
        </p:nvPicPr>
        <p:blipFill>
          <a:blip r:embed="rId13" cstate="print"/>
          <a:stretch>
            <a:fillRect/>
          </a:stretch>
        </p:blipFill>
        <p:spPr>
          <a:xfrm>
            <a:off x="0" y="0"/>
            <a:ext cx="12192000" cy="6858000"/>
          </a:xfrm>
          <a:prstGeom prst="rect">
            <a:avLst/>
          </a:prstGeom>
        </p:spPr>
      </p:pic>
      <p:sp>
        <p:nvSpPr>
          <p:cNvPr id="2" name="Title Placeholder 1"/>
          <p:cNvSpPr>
            <a:spLocks noGrp="1"/>
          </p:cNvSpPr>
          <p:nvPr>
            <p:ph type="title"/>
          </p:nvPr>
        </p:nvSpPr>
        <p:spPr>
          <a:xfrm>
            <a:off x="239351" y="773832"/>
            <a:ext cx="11713301" cy="1143000"/>
          </a:xfrm>
          <a:prstGeom prst="rect">
            <a:avLst/>
          </a:prstGeom>
        </p:spPr>
        <p:txBody>
          <a:bodyPr vert="horz" lIns="91440" tIns="45720" rIns="91440" bIns="45720" rtlCol="0" anchor="ctr">
            <a:normAutofit/>
          </a:bodyPr>
          <a:lstStyle/>
          <a:p>
            <a:r>
              <a:rPr lang="en-US" dirty="0"/>
              <a:t>Click to edit Master title style</a:t>
            </a:r>
            <a:endParaRPr lang="en-IE" dirty="0"/>
          </a:p>
        </p:txBody>
      </p:sp>
      <p:sp>
        <p:nvSpPr>
          <p:cNvPr id="3" name="Text Placeholder 2"/>
          <p:cNvSpPr>
            <a:spLocks noGrp="1"/>
          </p:cNvSpPr>
          <p:nvPr>
            <p:ph type="body" idx="1"/>
          </p:nvPr>
        </p:nvSpPr>
        <p:spPr>
          <a:xfrm>
            <a:off x="239351" y="1999382"/>
            <a:ext cx="11713301" cy="44539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5" name="Footer Placeholder 4"/>
          <p:cNvSpPr>
            <a:spLocks noGrp="1"/>
          </p:cNvSpPr>
          <p:nvPr>
            <p:ph type="ftr" sz="quarter" idx="3"/>
          </p:nvPr>
        </p:nvSpPr>
        <p:spPr>
          <a:xfrm>
            <a:off x="239351" y="6453339"/>
            <a:ext cx="768085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IE" dirty="0">
                <a:solidFill>
                  <a:prstClr val="black">
                    <a:tint val="75000"/>
                  </a:prstClr>
                </a:solidFill>
              </a:rPr>
              <a:t>©2019, Further Education Support Service</a:t>
            </a:r>
          </a:p>
        </p:txBody>
      </p:sp>
      <p:sp>
        <p:nvSpPr>
          <p:cNvPr id="6" name="Slide Number Placeholder 5"/>
          <p:cNvSpPr>
            <a:spLocks noGrp="1"/>
          </p:cNvSpPr>
          <p:nvPr>
            <p:ph type="sldNum" sz="quarter" idx="4"/>
          </p:nvPr>
        </p:nvSpPr>
        <p:spPr>
          <a:xfrm>
            <a:off x="9011840" y="645333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B1E597-E0B3-4243-9999-5E35DF6D44F6}"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1664884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3600" b="1" kern="1200">
          <a:solidFill>
            <a:schemeClr val="tx2">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4a"/><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tags" Target="../tags/tag3.xml"/><Relationship Id="rId6" Type="http://schemas.openxmlformats.org/officeDocument/2006/relationships/image" Target="../media/image2.jp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media11.m4a"/><Relationship Id="rId7" Type="http://schemas.openxmlformats.org/officeDocument/2006/relationships/image" Target="../media/image45.png"/><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44.png"/><Relationship Id="rId5" Type="http://schemas.openxmlformats.org/officeDocument/2006/relationships/notesSlide" Target="../notesSlides/notesSlide10.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12.m4a"/><Relationship Id="rId7" Type="http://schemas.openxmlformats.org/officeDocument/2006/relationships/diagramLayout" Target="../diagrams/layout1.xml"/><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diagramData" Target="../diagrams/data1.xml"/><Relationship Id="rId11" Type="http://schemas.openxmlformats.org/officeDocument/2006/relationships/image" Target="../media/image4.png"/><Relationship Id="rId5" Type="http://schemas.openxmlformats.org/officeDocument/2006/relationships/notesSlide" Target="../notesSlides/notesSlide11.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12.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png"/><Relationship Id="rId3" Type="http://schemas.openxmlformats.org/officeDocument/2006/relationships/audio" Target="../media/media14.m4a"/><Relationship Id="rId7" Type="http://schemas.openxmlformats.org/officeDocument/2006/relationships/image" Target="../media/image47.png"/><Relationship Id="rId12" Type="http://schemas.openxmlformats.org/officeDocument/2006/relationships/image" Target="../media/image52.png"/><Relationship Id="rId2" Type="http://schemas.microsoft.com/office/2007/relationships/media" Target="../media/media14.m4a"/><Relationship Id="rId1" Type="http://schemas.openxmlformats.org/officeDocument/2006/relationships/tags" Target="../tags/tag14.xml"/><Relationship Id="rId6" Type="http://schemas.openxmlformats.org/officeDocument/2006/relationships/hyperlink" Target="https://www.qqi.ie/Downloads/Professional%20Award%20Type%20Descriptors%20at%20NFQ%20Levels%205-8%20(Annotated%20for%20QQI%20ELC%20Awards).pdf#search=professional%20award%20type%20descriptor%2A" TargetMode="External"/><Relationship Id="rId11" Type="http://schemas.openxmlformats.org/officeDocument/2006/relationships/image" Target="../media/image51.png"/><Relationship Id="rId5" Type="http://schemas.openxmlformats.org/officeDocument/2006/relationships/notesSlide" Target="../notesSlides/notesSlide13.xml"/><Relationship Id="rId10" Type="http://schemas.openxmlformats.org/officeDocument/2006/relationships/image" Target="../media/image50.png"/><Relationship Id="rId4" Type="http://schemas.openxmlformats.org/officeDocument/2006/relationships/slideLayout" Target="../slideLayouts/slideLayout2.xml"/><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microsoft.com/office/2007/relationships/media" Target="../media/media3.m4a"/><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3.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audio" Target="../media/media5.m4a"/><Relationship Id="rId7" Type="http://schemas.openxmlformats.org/officeDocument/2006/relationships/image" Target="../media/image9.png"/><Relationship Id="rId12" Type="http://schemas.openxmlformats.org/officeDocument/2006/relationships/image" Target="../media/image14.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notesSlide" Target="../notesSlides/notesSlide4.xml"/><Relationship Id="rId1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slideLayout" Target="../slideLayouts/slideLayout2.xml"/><Relationship Id="rId9" Type="http://schemas.openxmlformats.org/officeDocument/2006/relationships/image" Target="../media/image11.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hyperlink" Target="https://www.qqi.ie/Publications/Publications/Apprenticeship%20Programmes%20QAG%20Topic-Specific.pdf" TargetMode="External"/><Relationship Id="rId13" Type="http://schemas.openxmlformats.org/officeDocument/2006/relationships/image" Target="../media/image22.png"/><Relationship Id="rId3" Type="http://schemas.openxmlformats.org/officeDocument/2006/relationships/audio" Target="../media/media6.m4a"/><Relationship Id="rId7" Type="http://schemas.openxmlformats.org/officeDocument/2006/relationships/image" Target="../media/image17.png"/><Relationship Id="rId12" Type="http://schemas.openxmlformats.org/officeDocument/2006/relationships/image" Target="../media/image21.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3.png"/><Relationship Id="rId11" Type="http://schemas.openxmlformats.org/officeDocument/2006/relationships/image" Target="../media/image20.png"/><Relationship Id="rId5" Type="http://schemas.openxmlformats.org/officeDocument/2006/relationships/notesSlide" Target="../notesSlides/notesSlide5.xml"/><Relationship Id="rId10" Type="http://schemas.openxmlformats.org/officeDocument/2006/relationships/image" Target="../media/image19.png"/><Relationship Id="rId4" Type="http://schemas.openxmlformats.org/officeDocument/2006/relationships/slideLayout" Target="../slideLayouts/slideLayout2.xml"/><Relationship Id="rId9" Type="http://schemas.openxmlformats.org/officeDocument/2006/relationships/image" Target="../media/image18.png"/><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7.m4a"/><Relationship Id="rId7" Type="http://schemas.openxmlformats.org/officeDocument/2006/relationships/image" Target="../media/image18.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hyperlink" Target="https://www.qqi.ie/Publications/Publications/Apprenticeship%20Programmes%20QAG%20Topic-Specific.pdf" TargetMode="Externa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audio" Target="../media/media8.m4a"/><Relationship Id="rId7" Type="http://schemas.openxmlformats.org/officeDocument/2006/relationships/image" Target="../media/image24.png"/><Relationship Id="rId12" Type="http://schemas.openxmlformats.org/officeDocument/2006/relationships/image" Target="../media/image29.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notesSlide" Target="../notesSlides/notesSlide7.xml"/><Relationship Id="rId10" Type="http://schemas.openxmlformats.org/officeDocument/2006/relationships/image" Target="../media/image27.png"/><Relationship Id="rId4" Type="http://schemas.openxmlformats.org/officeDocument/2006/relationships/slideLayout" Target="../slideLayouts/slideLayout2.xml"/><Relationship Id="rId9" Type="http://schemas.openxmlformats.org/officeDocument/2006/relationships/image" Target="../media/image26.png"/><Relationship Id="rId1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18" Type="http://schemas.openxmlformats.org/officeDocument/2006/relationships/image" Target="../media/image4.png"/><Relationship Id="rId3" Type="http://schemas.openxmlformats.org/officeDocument/2006/relationships/audio" Target="../media/media9.m4a"/><Relationship Id="rId7" Type="http://schemas.openxmlformats.org/officeDocument/2006/relationships/image" Target="../media/image18.png"/><Relationship Id="rId12" Type="http://schemas.openxmlformats.org/officeDocument/2006/relationships/image" Target="../media/image34.png"/><Relationship Id="rId17" Type="http://schemas.openxmlformats.org/officeDocument/2006/relationships/image" Target="../media/image39.png"/><Relationship Id="rId2" Type="http://schemas.microsoft.com/office/2007/relationships/media" Target="../media/media9.m4a"/><Relationship Id="rId16" Type="http://schemas.openxmlformats.org/officeDocument/2006/relationships/image" Target="../media/image38.png"/><Relationship Id="rId1" Type="http://schemas.openxmlformats.org/officeDocument/2006/relationships/tags" Target="../tags/tag9.xml"/><Relationship Id="rId6" Type="http://schemas.openxmlformats.org/officeDocument/2006/relationships/hyperlink" Target="https://www.qqi.ie/Publications/Publications/Apprenticeship%20Programmes%20QAG%20Topic-Specific.pdf" TargetMode="External"/><Relationship Id="rId11" Type="http://schemas.openxmlformats.org/officeDocument/2006/relationships/image" Target="../media/image33.png"/><Relationship Id="rId5" Type="http://schemas.openxmlformats.org/officeDocument/2006/relationships/notesSlide" Target="../notesSlides/notesSlide8.xml"/><Relationship Id="rId15" Type="http://schemas.openxmlformats.org/officeDocument/2006/relationships/image" Target="../media/image37.jpeg"/><Relationship Id="rId10" Type="http://schemas.openxmlformats.org/officeDocument/2006/relationships/image" Target="../media/image33.svg"/><Relationship Id="rId4" Type="http://schemas.openxmlformats.org/officeDocument/2006/relationships/slideLayout" Target="../slideLayouts/slideLayout2.xml"/><Relationship Id="rId9" Type="http://schemas.openxmlformats.org/officeDocument/2006/relationships/image" Target="../media/image32.png"/><Relationship Id="rId14" Type="http://schemas.openxmlformats.org/officeDocument/2006/relationships/image" Target="../media/image36.jpeg"/></Relationships>
</file>

<file path=ppt/slides/_rels/slide9.xml.rels><?xml version="1.0" encoding="UTF-8" standalone="yes"?>
<Relationships xmlns="http://schemas.openxmlformats.org/package/2006/relationships"><Relationship Id="rId8" Type="http://schemas.openxmlformats.org/officeDocument/2006/relationships/hyperlink" Target="https://www.qqi.ie/Publications/Publications/Apprenticeship%20Programmes%20QAG%20Topic-Specific.pdf" TargetMode="External"/><Relationship Id="rId13" Type="http://schemas.openxmlformats.org/officeDocument/2006/relationships/image" Target="../media/image4.png"/><Relationship Id="rId3" Type="http://schemas.openxmlformats.org/officeDocument/2006/relationships/audio" Target="../media/media10.m4a"/><Relationship Id="rId7" Type="http://schemas.openxmlformats.org/officeDocument/2006/relationships/image" Target="../media/image3.png"/><Relationship Id="rId12" Type="http://schemas.openxmlformats.org/officeDocument/2006/relationships/image" Target="../media/image43.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40.png"/><Relationship Id="rId11" Type="http://schemas.openxmlformats.org/officeDocument/2006/relationships/image" Target="../media/image42.png"/><Relationship Id="rId5" Type="http://schemas.openxmlformats.org/officeDocument/2006/relationships/notesSlide" Target="../notesSlides/notesSlide9.xml"/><Relationship Id="rId10" Type="http://schemas.openxmlformats.org/officeDocument/2006/relationships/image" Target="../media/image41.png"/><Relationship Id="rId4" Type="http://schemas.openxmlformats.org/officeDocument/2006/relationships/slideLayout" Target="../slideLayouts/slideLayout2.xm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00" y="1297308"/>
            <a:ext cx="11826240" cy="2323989"/>
          </a:xfrm>
        </p:spPr>
        <p:txBody>
          <a:bodyPr>
            <a:normAutofit/>
          </a:bodyPr>
          <a:lstStyle/>
          <a:p>
            <a:pPr marL="285750" indent="-285750"/>
            <a:r>
              <a:rPr lang="en-IE" dirty="0"/>
              <a:t>The external authentication process in programmes leading to awards as described in the QQI </a:t>
            </a:r>
            <a:br>
              <a:rPr lang="en-IE" dirty="0"/>
            </a:br>
            <a:r>
              <a:rPr lang="en-IE" dirty="0"/>
              <a:t>Professional Award-type Descriptors (PATDs)</a:t>
            </a:r>
            <a:br>
              <a:rPr lang="en-IE" dirty="0"/>
            </a:br>
            <a:r>
              <a:rPr lang="en-IE" dirty="0"/>
              <a:t>  </a:t>
            </a:r>
          </a:p>
        </p:txBody>
      </p:sp>
      <p:sp>
        <p:nvSpPr>
          <p:cNvPr id="5" name="Slide Number Placeholder 4"/>
          <p:cNvSpPr>
            <a:spLocks noGrp="1"/>
          </p:cNvSpPr>
          <p:nvPr>
            <p:ph type="sldNum" sz="quarter" idx="12"/>
          </p:nvPr>
        </p:nvSpPr>
        <p:spPr/>
        <p:txBody>
          <a:bodyPr/>
          <a:lstStyle/>
          <a:p>
            <a:fld id="{DEB1E597-E0B3-4243-9999-5E35DF6D44F6}" type="slidenum">
              <a:rPr lang="en-IE" smtClean="0">
                <a:solidFill>
                  <a:prstClr val="black">
                    <a:tint val="75000"/>
                  </a:prstClr>
                </a:solidFill>
              </a:rPr>
              <a:pPr/>
              <a:t>1</a:t>
            </a:fld>
            <a:endParaRPr lang="en-IE" dirty="0">
              <a:solidFill>
                <a:prstClr val="black">
                  <a:tint val="75000"/>
                </a:prstClr>
              </a:solidFill>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541" y="4857200"/>
            <a:ext cx="2950440" cy="1596139"/>
          </a:xfrm>
          <a:prstGeom prst="rect">
            <a:avLst/>
          </a:prstGeom>
        </p:spPr>
      </p:pic>
      <p:pic>
        <p:nvPicPr>
          <p:cNvPr id="3" name="Picture 2">
            <a:extLst>
              <a:ext uri="{FF2B5EF4-FFF2-40B4-BE49-F238E27FC236}">
                <a16:creationId xmlns:a16="http://schemas.microsoft.com/office/drawing/2014/main" id="{95E935F3-7A7D-4EFA-AD43-CF2E3495BC86}"/>
              </a:ext>
            </a:extLst>
          </p:cNvPr>
          <p:cNvPicPr>
            <a:picLocks noChangeAspect="1"/>
          </p:cNvPicPr>
          <p:nvPr/>
        </p:nvPicPr>
        <p:blipFill>
          <a:blip r:embed="rId7"/>
          <a:stretch>
            <a:fillRect/>
          </a:stretch>
        </p:blipFill>
        <p:spPr>
          <a:xfrm>
            <a:off x="6209882" y="3429000"/>
            <a:ext cx="5057558" cy="3309335"/>
          </a:xfrm>
          <a:prstGeom prst="rect">
            <a:avLst/>
          </a:prstGeom>
        </p:spPr>
      </p:pic>
      <p:pic>
        <p:nvPicPr>
          <p:cNvPr id="4" name="PATD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940145" y="2819400"/>
            <a:ext cx="609600" cy="609600"/>
          </a:xfrm>
          <a:prstGeom prst="rect">
            <a:avLst/>
          </a:prstGeom>
        </p:spPr>
      </p:pic>
    </p:spTree>
    <p:custDataLst>
      <p:tags r:id="rId1"/>
    </p:custDataLst>
    <p:extLst>
      <p:ext uri="{BB962C8B-B14F-4D97-AF65-F5344CB8AC3E}">
        <p14:creationId xmlns:p14="http://schemas.microsoft.com/office/powerpoint/2010/main" val="2835613634"/>
      </p:ext>
    </p:extLst>
  </p:cSld>
  <p:clrMapOvr>
    <a:masterClrMapping/>
  </p:clrMapOvr>
  <p:transition spd="slow" advTm="119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1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11724"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78A42-1559-45C3-B6E0-67D324F68E13}"/>
              </a:ext>
            </a:extLst>
          </p:cNvPr>
          <p:cNvSpPr>
            <a:spLocks noGrp="1"/>
          </p:cNvSpPr>
          <p:nvPr>
            <p:ph type="title"/>
          </p:nvPr>
        </p:nvSpPr>
        <p:spPr/>
        <p:txBody>
          <a:bodyPr/>
          <a:lstStyle/>
          <a:p>
            <a:r>
              <a:rPr lang="en-GB" dirty="0"/>
              <a:t>Minimum Intended Learning Outcomes</a:t>
            </a:r>
            <a:endParaRPr lang="en-IE" dirty="0"/>
          </a:p>
        </p:txBody>
      </p:sp>
      <p:sp>
        <p:nvSpPr>
          <p:cNvPr id="17" name="Content Placeholder 16">
            <a:extLst>
              <a:ext uri="{FF2B5EF4-FFF2-40B4-BE49-F238E27FC236}">
                <a16:creationId xmlns:a16="http://schemas.microsoft.com/office/drawing/2014/main" id="{4BEF7479-C45F-4181-A1C7-81BC5A5C1195}"/>
              </a:ext>
            </a:extLst>
          </p:cNvPr>
          <p:cNvSpPr>
            <a:spLocks noGrp="1"/>
          </p:cNvSpPr>
          <p:nvPr>
            <p:ph idx="1"/>
          </p:nvPr>
        </p:nvSpPr>
        <p:spPr>
          <a:xfrm>
            <a:off x="100014" y="1630213"/>
            <a:ext cx="11713301" cy="4453955"/>
          </a:xfrm>
        </p:spPr>
        <p:txBody>
          <a:bodyPr>
            <a:normAutofit fontScale="92500" lnSpcReduction="20000"/>
          </a:bodyPr>
          <a:lstStyle/>
          <a:p>
            <a:pPr marL="285750" indent="-285750"/>
            <a:r>
              <a:rPr lang="en-GB" dirty="0">
                <a:solidFill>
                  <a:schemeClr val="tx1"/>
                </a:solidFill>
              </a:rPr>
              <a:t>Minimum knowledge, know-how and skill and competence acquired and demonstrated by every learner in order to achieve certification</a:t>
            </a:r>
          </a:p>
          <a:p>
            <a:pPr marL="285750" indent="-285750"/>
            <a:endParaRPr lang="en-GB" dirty="0">
              <a:solidFill>
                <a:schemeClr val="tx1"/>
              </a:solidFill>
            </a:endParaRPr>
          </a:p>
          <a:p>
            <a:pPr marL="285750" indent="-285750"/>
            <a:r>
              <a:rPr lang="en-GB" dirty="0">
                <a:solidFill>
                  <a:schemeClr val="tx1"/>
                </a:solidFill>
              </a:rPr>
              <a:t>Minimum Intended Programme Learning Outcomes (MIPLOs) </a:t>
            </a:r>
          </a:p>
          <a:p>
            <a:pPr marL="285750" indent="-285750"/>
            <a:r>
              <a:rPr lang="en-GB" dirty="0">
                <a:solidFill>
                  <a:schemeClr val="tx1"/>
                </a:solidFill>
              </a:rPr>
              <a:t>Minimum Intended Module Learning Outcomes (MIMLOs) </a:t>
            </a:r>
          </a:p>
          <a:p>
            <a:pPr marL="285750" indent="-285750"/>
            <a:r>
              <a:rPr lang="en-GB" dirty="0">
                <a:solidFill>
                  <a:schemeClr val="tx1"/>
                </a:solidFill>
              </a:rPr>
              <a:t>Minimum Intended Stage Learning Outcomes (MISLOs)</a:t>
            </a:r>
          </a:p>
          <a:p>
            <a:pPr marL="285750" indent="-285750"/>
            <a:endParaRPr lang="en-GB" dirty="0">
              <a:solidFill>
                <a:schemeClr val="tx1"/>
              </a:solidFill>
            </a:endParaRPr>
          </a:p>
          <a:p>
            <a:pPr marL="285750" indent="-285750"/>
            <a:r>
              <a:rPr lang="en-GB" dirty="0">
                <a:solidFill>
                  <a:schemeClr val="tx1"/>
                </a:solidFill>
              </a:rPr>
              <a:t>All MIPLOs, MIMLOs and/or MISLOs will be mapped to at least one teaching and learning opportunity and one assessment opportunity in the programme</a:t>
            </a:r>
          </a:p>
          <a:p>
            <a:endParaRPr lang="en-IE" dirty="0"/>
          </a:p>
        </p:txBody>
      </p:sp>
      <p:pic>
        <p:nvPicPr>
          <p:cNvPr id="29" name="Picture 28">
            <a:extLst>
              <a:ext uri="{FF2B5EF4-FFF2-40B4-BE49-F238E27FC236}">
                <a16:creationId xmlns:a16="http://schemas.microsoft.com/office/drawing/2014/main" id="{CAFE5B86-B54E-4C96-BCDD-6C23F45C2CA5}"/>
              </a:ext>
            </a:extLst>
          </p:cNvPr>
          <p:cNvPicPr>
            <a:picLocks noChangeAspect="1"/>
          </p:cNvPicPr>
          <p:nvPr/>
        </p:nvPicPr>
        <p:blipFill>
          <a:blip r:embed="rId6"/>
          <a:stretch>
            <a:fillRect/>
          </a:stretch>
        </p:blipFill>
        <p:spPr>
          <a:xfrm>
            <a:off x="3238117" y="113211"/>
            <a:ext cx="5856136" cy="6858000"/>
          </a:xfrm>
          <a:prstGeom prst="rect">
            <a:avLst/>
          </a:prstGeom>
        </p:spPr>
      </p:pic>
      <p:sp>
        <p:nvSpPr>
          <p:cNvPr id="30" name="Arrow: Right 29">
            <a:extLst>
              <a:ext uri="{FF2B5EF4-FFF2-40B4-BE49-F238E27FC236}">
                <a16:creationId xmlns:a16="http://schemas.microsoft.com/office/drawing/2014/main" id="{9D682834-F591-43AB-B3C7-146F48CF1C46}"/>
              </a:ext>
            </a:extLst>
          </p:cNvPr>
          <p:cNvSpPr/>
          <p:nvPr/>
        </p:nvSpPr>
        <p:spPr>
          <a:xfrm>
            <a:off x="2090057" y="12447"/>
            <a:ext cx="1077875" cy="374469"/>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1" name="Arrow: Right 30">
            <a:extLst>
              <a:ext uri="{FF2B5EF4-FFF2-40B4-BE49-F238E27FC236}">
                <a16:creationId xmlns:a16="http://schemas.microsoft.com/office/drawing/2014/main" id="{8999EB98-1853-4C89-8E9A-AD338F5F8EF9}"/>
              </a:ext>
            </a:extLst>
          </p:cNvPr>
          <p:cNvSpPr/>
          <p:nvPr/>
        </p:nvSpPr>
        <p:spPr>
          <a:xfrm>
            <a:off x="2090056" y="581011"/>
            <a:ext cx="1077875" cy="374469"/>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2" name="Arrow: Right 31">
            <a:extLst>
              <a:ext uri="{FF2B5EF4-FFF2-40B4-BE49-F238E27FC236}">
                <a16:creationId xmlns:a16="http://schemas.microsoft.com/office/drawing/2014/main" id="{0CBA5CCA-E914-4683-B885-A42EA0CEE1AC}"/>
              </a:ext>
            </a:extLst>
          </p:cNvPr>
          <p:cNvSpPr/>
          <p:nvPr/>
        </p:nvSpPr>
        <p:spPr>
          <a:xfrm>
            <a:off x="2090055" y="2202178"/>
            <a:ext cx="1077875" cy="374469"/>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3" name="Arrow: Right 32">
            <a:extLst>
              <a:ext uri="{FF2B5EF4-FFF2-40B4-BE49-F238E27FC236}">
                <a16:creationId xmlns:a16="http://schemas.microsoft.com/office/drawing/2014/main" id="{D8D9F83C-35BB-4739-A9C2-B9DC05E25E0B}"/>
              </a:ext>
            </a:extLst>
          </p:cNvPr>
          <p:cNvSpPr/>
          <p:nvPr/>
        </p:nvSpPr>
        <p:spPr>
          <a:xfrm>
            <a:off x="2090056" y="3919329"/>
            <a:ext cx="1077875" cy="374469"/>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 name="Picture 2">
            <a:extLst>
              <a:ext uri="{FF2B5EF4-FFF2-40B4-BE49-F238E27FC236}">
                <a16:creationId xmlns:a16="http://schemas.microsoft.com/office/drawing/2014/main" id="{0E23F5FE-D128-424B-BB3F-3E4B21A61D82}"/>
              </a:ext>
            </a:extLst>
          </p:cNvPr>
          <p:cNvPicPr>
            <a:picLocks noChangeAspect="1"/>
          </p:cNvPicPr>
          <p:nvPr/>
        </p:nvPicPr>
        <p:blipFill>
          <a:blip r:embed="rId7"/>
          <a:stretch>
            <a:fillRect/>
          </a:stretch>
        </p:blipFill>
        <p:spPr>
          <a:xfrm>
            <a:off x="0" y="522841"/>
            <a:ext cx="12192000" cy="6448370"/>
          </a:xfrm>
          <a:prstGeom prst="rect">
            <a:avLst/>
          </a:prstGeom>
        </p:spPr>
      </p:pic>
      <p:sp>
        <p:nvSpPr>
          <p:cNvPr id="58" name="Slide Number Placeholder 1">
            <a:extLst>
              <a:ext uri="{FF2B5EF4-FFF2-40B4-BE49-F238E27FC236}">
                <a16:creationId xmlns:a16="http://schemas.microsoft.com/office/drawing/2014/main" id="{E58538CF-A045-407F-BD84-773838E3AEA2}"/>
              </a:ext>
            </a:extLst>
          </p:cNvPr>
          <p:cNvSpPr>
            <a:spLocks noGrp="1"/>
          </p:cNvSpPr>
          <p:nvPr>
            <p:ph type="sldNum" sz="quarter" idx="12"/>
          </p:nvPr>
        </p:nvSpPr>
        <p:spPr>
          <a:xfrm>
            <a:off x="9011840" y="6453339"/>
            <a:ext cx="2844800" cy="365125"/>
          </a:xfrm>
        </p:spPr>
        <p:txBody>
          <a:bodyPr/>
          <a:lstStyle/>
          <a:p>
            <a:fld id="{DEB1E597-E0B3-4243-9999-5E35DF6D44F6}" type="slidenum">
              <a:rPr lang="en-IE" smtClean="0">
                <a:solidFill>
                  <a:prstClr val="black">
                    <a:tint val="75000"/>
                  </a:prstClr>
                </a:solidFill>
              </a:rPr>
              <a:pPr/>
              <a:t>10</a:t>
            </a:fld>
            <a:endParaRPr lang="en-IE" dirty="0">
              <a:solidFill>
                <a:prstClr val="black">
                  <a:tint val="75000"/>
                </a:prstClr>
              </a:solidFill>
            </a:endParaRPr>
          </a:p>
        </p:txBody>
      </p:sp>
      <p:sp>
        <p:nvSpPr>
          <p:cNvPr id="59" name="Rectangle 58">
            <a:extLst>
              <a:ext uri="{FF2B5EF4-FFF2-40B4-BE49-F238E27FC236}">
                <a16:creationId xmlns:a16="http://schemas.microsoft.com/office/drawing/2014/main" id="{B1D760B1-7ED8-49E8-9106-679F8DB60BB9}"/>
              </a:ext>
            </a:extLst>
          </p:cNvPr>
          <p:cNvSpPr/>
          <p:nvPr/>
        </p:nvSpPr>
        <p:spPr>
          <a:xfrm>
            <a:off x="100014" y="1659448"/>
            <a:ext cx="12192000" cy="5312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0" name="Rectangle 59">
            <a:extLst>
              <a:ext uri="{FF2B5EF4-FFF2-40B4-BE49-F238E27FC236}">
                <a16:creationId xmlns:a16="http://schemas.microsoft.com/office/drawing/2014/main" id="{B8641EFC-87B9-410D-A542-6D3ADBF7ACF4}"/>
              </a:ext>
            </a:extLst>
          </p:cNvPr>
          <p:cNvSpPr/>
          <p:nvPr/>
        </p:nvSpPr>
        <p:spPr>
          <a:xfrm>
            <a:off x="239034" y="1690686"/>
            <a:ext cx="2613223" cy="951845"/>
          </a:xfrm>
          <a:prstGeom prst="rect">
            <a:avLst/>
          </a:prstGeom>
          <a:noFill/>
        </p:spPr>
        <p:txBody>
          <a:bodyPr wrap="square" lIns="91440" tIns="45720" rIns="91440" bIns="45720">
            <a:spAutoFit/>
          </a:bodyPr>
          <a:lstStyle/>
          <a:p>
            <a:pPr algn="ctr"/>
            <a:r>
              <a:rPr lang="en-US" sz="5400" b="1" cap="none" spc="0" dirty="0">
                <a:ln w="22225">
                  <a:solidFill>
                    <a:schemeClr val="accent6">
                      <a:lumMod val="75000"/>
                    </a:schemeClr>
                  </a:solidFill>
                  <a:prstDash val="solid"/>
                </a:ln>
                <a:solidFill>
                  <a:schemeClr val="accent6"/>
                </a:solidFill>
                <a:effectLst/>
              </a:rPr>
              <a:t>MIPLOs</a:t>
            </a:r>
          </a:p>
        </p:txBody>
      </p:sp>
      <p:sp>
        <p:nvSpPr>
          <p:cNvPr id="61" name="Rectangle 60">
            <a:extLst>
              <a:ext uri="{FF2B5EF4-FFF2-40B4-BE49-F238E27FC236}">
                <a16:creationId xmlns:a16="http://schemas.microsoft.com/office/drawing/2014/main" id="{16B6365D-AD35-4F1D-97DC-03B29FA7EDB2}"/>
              </a:ext>
            </a:extLst>
          </p:cNvPr>
          <p:cNvSpPr/>
          <p:nvPr/>
        </p:nvSpPr>
        <p:spPr>
          <a:xfrm>
            <a:off x="239034" y="5668637"/>
            <a:ext cx="2613223" cy="951845"/>
          </a:xfrm>
          <a:prstGeom prst="rect">
            <a:avLst/>
          </a:prstGeom>
          <a:noFill/>
        </p:spPr>
        <p:txBody>
          <a:bodyPr wrap="square" lIns="91440" tIns="45720" rIns="91440" bIns="45720">
            <a:spAutoFit/>
          </a:bodyPr>
          <a:lstStyle/>
          <a:p>
            <a:pPr algn="ctr"/>
            <a:r>
              <a:rPr lang="en-US" sz="5400" b="1" cap="none" spc="0" dirty="0">
                <a:ln w="22225">
                  <a:solidFill>
                    <a:srgbClr val="7030A0"/>
                  </a:solidFill>
                  <a:prstDash val="solid"/>
                </a:ln>
                <a:solidFill>
                  <a:srgbClr val="7030A0"/>
                </a:solidFill>
                <a:effectLst/>
              </a:rPr>
              <a:t>MIMLOs</a:t>
            </a:r>
          </a:p>
        </p:txBody>
      </p:sp>
      <p:sp>
        <p:nvSpPr>
          <p:cNvPr id="62" name="Rectangle 61">
            <a:extLst>
              <a:ext uri="{FF2B5EF4-FFF2-40B4-BE49-F238E27FC236}">
                <a16:creationId xmlns:a16="http://schemas.microsoft.com/office/drawing/2014/main" id="{0ECF9E10-B1C7-45DE-B081-30462EEC50B4}"/>
              </a:ext>
            </a:extLst>
          </p:cNvPr>
          <p:cNvSpPr/>
          <p:nvPr/>
        </p:nvSpPr>
        <p:spPr>
          <a:xfrm>
            <a:off x="3666308" y="3757786"/>
            <a:ext cx="3792392" cy="707886"/>
          </a:xfrm>
          <a:prstGeom prst="rect">
            <a:avLst/>
          </a:prstGeom>
          <a:noFill/>
        </p:spPr>
        <p:txBody>
          <a:bodyPr wrap="square" lIns="91440" tIns="45720" rIns="91440" bIns="45720">
            <a:spAutoFit/>
          </a:bodyPr>
          <a:lstStyle/>
          <a:p>
            <a:pPr algn="ctr"/>
            <a:r>
              <a:rPr lang="en-US" sz="4000" b="1" dirty="0">
                <a:ln w="22225">
                  <a:solidFill>
                    <a:schemeClr val="accent2"/>
                  </a:solidFill>
                  <a:prstDash val="solid"/>
                </a:ln>
                <a:solidFill>
                  <a:schemeClr val="accent2"/>
                </a:solidFill>
              </a:rPr>
              <a:t>Award Standards</a:t>
            </a:r>
            <a:endParaRPr lang="en-US" sz="4000" b="1" cap="none" spc="0" dirty="0">
              <a:ln w="22225">
                <a:solidFill>
                  <a:schemeClr val="accent2"/>
                </a:solidFill>
                <a:prstDash val="solid"/>
              </a:ln>
              <a:solidFill>
                <a:schemeClr val="accent2"/>
              </a:solidFill>
              <a:effectLst/>
            </a:endParaRPr>
          </a:p>
        </p:txBody>
      </p:sp>
      <p:cxnSp>
        <p:nvCxnSpPr>
          <p:cNvPr id="63" name="Straight Arrow Connector 62">
            <a:extLst>
              <a:ext uri="{FF2B5EF4-FFF2-40B4-BE49-F238E27FC236}">
                <a16:creationId xmlns:a16="http://schemas.microsoft.com/office/drawing/2014/main" id="{AE5CF1E3-1632-4BD6-B784-FB565E30AFEB}"/>
              </a:ext>
            </a:extLst>
          </p:cNvPr>
          <p:cNvCxnSpPr/>
          <p:nvPr/>
        </p:nvCxnSpPr>
        <p:spPr>
          <a:xfrm>
            <a:off x="2852257" y="2371060"/>
            <a:ext cx="2240738" cy="1184712"/>
          </a:xfrm>
          <a:prstGeom prst="straightConnector1">
            <a:avLst/>
          </a:prstGeom>
          <a:ln w="130175">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908FDE3-6B66-4ED7-9D06-4851CBEA209A}"/>
              </a:ext>
            </a:extLst>
          </p:cNvPr>
          <p:cNvCxnSpPr>
            <a:cxnSpLocks/>
          </p:cNvCxnSpPr>
          <p:nvPr/>
        </p:nvCxnSpPr>
        <p:spPr>
          <a:xfrm flipV="1">
            <a:off x="2852257" y="4755396"/>
            <a:ext cx="2240738" cy="1114150"/>
          </a:xfrm>
          <a:prstGeom prst="straightConnector1">
            <a:avLst/>
          </a:prstGeom>
          <a:ln w="130175">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07948ED4-17C1-43B5-AE8E-D856E594A0F4}"/>
              </a:ext>
            </a:extLst>
          </p:cNvPr>
          <p:cNvSpPr txBox="1"/>
          <p:nvPr/>
        </p:nvSpPr>
        <p:spPr>
          <a:xfrm>
            <a:off x="1415016" y="2911379"/>
            <a:ext cx="2613223" cy="523220"/>
          </a:xfrm>
          <a:prstGeom prst="rect">
            <a:avLst/>
          </a:prstGeom>
          <a:noFill/>
        </p:spPr>
        <p:txBody>
          <a:bodyPr wrap="square" rtlCol="0">
            <a:spAutoFit/>
          </a:bodyPr>
          <a:lstStyle/>
          <a:p>
            <a:r>
              <a:rPr lang="en-GB" sz="2800" b="1" dirty="0"/>
              <a:t>Consistent with</a:t>
            </a:r>
            <a:endParaRPr lang="en-IE" sz="2800" b="1" dirty="0"/>
          </a:p>
        </p:txBody>
      </p:sp>
      <p:sp>
        <p:nvSpPr>
          <p:cNvPr id="66" name="TextBox 65">
            <a:extLst>
              <a:ext uri="{FF2B5EF4-FFF2-40B4-BE49-F238E27FC236}">
                <a16:creationId xmlns:a16="http://schemas.microsoft.com/office/drawing/2014/main" id="{651C1C7A-F337-4863-B431-C60E8454C09E}"/>
              </a:ext>
            </a:extLst>
          </p:cNvPr>
          <p:cNvSpPr txBox="1"/>
          <p:nvPr/>
        </p:nvSpPr>
        <p:spPr>
          <a:xfrm>
            <a:off x="1349339" y="4851796"/>
            <a:ext cx="2613223" cy="523220"/>
          </a:xfrm>
          <a:prstGeom prst="rect">
            <a:avLst/>
          </a:prstGeom>
          <a:noFill/>
        </p:spPr>
        <p:txBody>
          <a:bodyPr wrap="square" rtlCol="0">
            <a:spAutoFit/>
          </a:bodyPr>
          <a:lstStyle/>
          <a:p>
            <a:r>
              <a:rPr lang="en-GB" sz="2800" b="1" dirty="0"/>
              <a:t>Consistent with</a:t>
            </a:r>
            <a:endParaRPr lang="en-IE" sz="2800" b="1" dirty="0"/>
          </a:p>
        </p:txBody>
      </p:sp>
      <p:pic>
        <p:nvPicPr>
          <p:cNvPr id="67" name="Picture 66">
            <a:extLst>
              <a:ext uri="{FF2B5EF4-FFF2-40B4-BE49-F238E27FC236}">
                <a16:creationId xmlns:a16="http://schemas.microsoft.com/office/drawing/2014/main" id="{218DF2E1-5F16-43EC-857E-EF9A2483DC9C}"/>
              </a:ext>
            </a:extLst>
          </p:cNvPr>
          <p:cNvPicPr>
            <a:picLocks noChangeAspect="1"/>
          </p:cNvPicPr>
          <p:nvPr/>
        </p:nvPicPr>
        <p:blipFill>
          <a:blip r:embed="rId8"/>
          <a:stretch>
            <a:fillRect/>
          </a:stretch>
        </p:blipFill>
        <p:spPr>
          <a:xfrm>
            <a:off x="7524206" y="2090788"/>
            <a:ext cx="4577766" cy="4093535"/>
          </a:xfrm>
          <a:prstGeom prst="rect">
            <a:avLst/>
          </a:prstGeom>
          <a:ln>
            <a:solidFill>
              <a:schemeClr val="tx1"/>
            </a:solidFill>
          </a:ln>
        </p:spPr>
      </p:pic>
      <p:sp>
        <p:nvSpPr>
          <p:cNvPr id="68" name="Rectangle 67">
            <a:extLst>
              <a:ext uri="{FF2B5EF4-FFF2-40B4-BE49-F238E27FC236}">
                <a16:creationId xmlns:a16="http://schemas.microsoft.com/office/drawing/2014/main" id="{61BA7CF5-04E4-4C1D-BE83-2BBBBDEE3BAE}"/>
              </a:ext>
            </a:extLst>
          </p:cNvPr>
          <p:cNvSpPr/>
          <p:nvPr/>
        </p:nvSpPr>
        <p:spPr>
          <a:xfrm>
            <a:off x="151944" y="3632352"/>
            <a:ext cx="2613223" cy="951845"/>
          </a:xfrm>
          <a:prstGeom prst="rect">
            <a:avLst/>
          </a:prstGeom>
          <a:noFill/>
        </p:spPr>
        <p:txBody>
          <a:bodyPr wrap="square" lIns="91440" tIns="45720" rIns="91440" bIns="45720">
            <a:spAutoFit/>
          </a:bodyPr>
          <a:lstStyle/>
          <a:p>
            <a:pPr algn="ctr"/>
            <a:r>
              <a:rPr lang="en-US" sz="5400" b="1" cap="none" spc="0" dirty="0">
                <a:ln w="22225">
                  <a:solidFill>
                    <a:schemeClr val="accent5">
                      <a:lumMod val="75000"/>
                    </a:schemeClr>
                  </a:solidFill>
                  <a:prstDash val="solid"/>
                </a:ln>
                <a:solidFill>
                  <a:schemeClr val="accent5">
                    <a:lumMod val="75000"/>
                  </a:schemeClr>
                </a:solidFill>
                <a:effectLst/>
              </a:rPr>
              <a:t>MISLOs</a:t>
            </a:r>
          </a:p>
        </p:txBody>
      </p:sp>
      <p:cxnSp>
        <p:nvCxnSpPr>
          <p:cNvPr id="69" name="Straight Arrow Connector 68">
            <a:extLst>
              <a:ext uri="{FF2B5EF4-FFF2-40B4-BE49-F238E27FC236}">
                <a16:creationId xmlns:a16="http://schemas.microsoft.com/office/drawing/2014/main" id="{04D62312-F73F-45B6-99F3-1591E8374B80}"/>
              </a:ext>
            </a:extLst>
          </p:cNvPr>
          <p:cNvCxnSpPr>
            <a:cxnSpLocks/>
          </p:cNvCxnSpPr>
          <p:nvPr/>
        </p:nvCxnSpPr>
        <p:spPr>
          <a:xfrm>
            <a:off x="2721628" y="4153293"/>
            <a:ext cx="944680" cy="0"/>
          </a:xfrm>
          <a:prstGeom prst="straightConnector1">
            <a:avLst/>
          </a:prstGeom>
          <a:ln w="130175">
            <a:tailEnd type="triangle"/>
          </a:ln>
        </p:spPr>
        <p:style>
          <a:lnRef idx="1">
            <a:schemeClr val="accent1"/>
          </a:lnRef>
          <a:fillRef idx="0">
            <a:schemeClr val="accent1"/>
          </a:fillRef>
          <a:effectRef idx="0">
            <a:schemeClr val="accent1"/>
          </a:effectRef>
          <a:fontRef idx="minor">
            <a:schemeClr val="tx1"/>
          </a:fontRef>
        </p:style>
      </p:cxnSp>
      <p:pic>
        <p:nvPicPr>
          <p:cNvPr id="4" name="Patd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749416" y="3336316"/>
            <a:ext cx="609600" cy="609600"/>
          </a:xfrm>
          <a:prstGeom prst="rect">
            <a:avLst/>
          </a:prstGeom>
        </p:spPr>
      </p:pic>
    </p:spTree>
    <p:custDataLst>
      <p:tags r:id="rId1"/>
    </p:custDataLst>
    <p:extLst>
      <p:ext uri="{BB962C8B-B14F-4D97-AF65-F5344CB8AC3E}">
        <p14:creationId xmlns:p14="http://schemas.microsoft.com/office/powerpoint/2010/main" val="1559349478"/>
      </p:ext>
    </p:extLst>
  </p:cSld>
  <p:clrMapOvr>
    <a:masterClrMapping/>
  </p:clrMapOvr>
  <mc:AlternateContent xmlns:mc="http://schemas.openxmlformats.org/markup-compatibility/2006">
    <mc:Choice xmlns:p14="http://schemas.microsoft.com/office/powerpoint/2010/main" Requires="p14">
      <p:transition spd="slow" p14:dur="2000" advTm="215702"/>
    </mc:Choice>
    <mc:Fallback>
      <p:transition spd="slow" advTm="215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376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0-#ppt_w/2"/>
                                          </p:val>
                                        </p:tav>
                                        <p:tav tm="100000">
                                          <p:val>
                                            <p:strVal val="#ppt_x"/>
                                          </p:val>
                                        </p:tav>
                                      </p:tavLst>
                                    </p:anim>
                                    <p:anim calcmode="lin" valueType="num">
                                      <p:cBhvr additive="base">
                                        <p:cTn id="32"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0-#ppt_w/2"/>
                                          </p:val>
                                        </p:tav>
                                        <p:tav tm="100000">
                                          <p:val>
                                            <p:strVal val="#ppt_x"/>
                                          </p:val>
                                        </p:tav>
                                      </p:tavLst>
                                    </p:anim>
                                    <p:anim calcmode="lin" valueType="num">
                                      <p:cBhvr additive="base">
                                        <p:cTn id="4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0-#ppt_w/2"/>
                                          </p:val>
                                        </p:tav>
                                        <p:tav tm="100000">
                                          <p:val>
                                            <p:strVal val="#ppt_x"/>
                                          </p:val>
                                        </p:tav>
                                      </p:tavLst>
                                    </p:anim>
                                    <p:anim calcmode="lin" valueType="num">
                                      <p:cBhvr additive="base">
                                        <p:cTn id="52"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3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0-#ppt_w/2"/>
                                          </p:val>
                                        </p:tav>
                                        <p:tav tm="100000">
                                          <p:val>
                                            <p:strVal val="#ppt_x"/>
                                          </p:val>
                                        </p:tav>
                                      </p:tavLst>
                                    </p:anim>
                                    <p:anim calcmode="lin" valueType="num">
                                      <p:cBhvr additive="base">
                                        <p:cTn id="6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2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3"/>
                                        </p:tgtEl>
                                        <p:attrNameLst>
                                          <p:attrName>style.visibility</p:attrName>
                                        </p:attrNameLst>
                                      </p:cBhvr>
                                      <p:to>
                                        <p:strVal val="visible"/>
                                      </p:to>
                                    </p:set>
                                    <p:anim calcmode="lin" valueType="num">
                                      <p:cBhvr additive="base">
                                        <p:cTn id="79" dur="500" fill="hold"/>
                                        <p:tgtEl>
                                          <p:spTgt spid="3"/>
                                        </p:tgtEl>
                                        <p:attrNameLst>
                                          <p:attrName>ppt_x</p:attrName>
                                        </p:attrNameLst>
                                      </p:cBhvr>
                                      <p:tavLst>
                                        <p:tav tm="0">
                                          <p:val>
                                            <p:strVal val="0-#ppt_w/2"/>
                                          </p:val>
                                        </p:tav>
                                        <p:tav tm="100000">
                                          <p:val>
                                            <p:strVal val="#ppt_x"/>
                                          </p:val>
                                        </p:tav>
                                      </p:tavLst>
                                    </p:anim>
                                    <p:anim calcmode="lin" valueType="num">
                                      <p:cBhvr additive="base">
                                        <p:cTn id="8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3"/>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6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6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69"/>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6"/>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64"/>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9" fill="hold" display="0">
                  <p:stCondLst>
                    <p:cond delay="indefinite"/>
                  </p:stCondLst>
                  <p:endCondLst>
                    <p:cond evt="onStopAudio" delay="0">
                      <p:tgtEl>
                        <p:sldTgt/>
                      </p:tgtEl>
                    </p:cond>
                  </p:endCondLst>
                </p:cTn>
                <p:tgtEl>
                  <p:spTgt spid="4"/>
                </p:tgtEl>
              </p:cMediaNode>
            </p:audio>
          </p:childTnLst>
        </p:cTn>
      </p:par>
    </p:tnLst>
    <p:bldLst>
      <p:bldP spid="30" grpId="0" animBg="1"/>
      <p:bldP spid="30" grpId="1" animBg="1"/>
      <p:bldP spid="31" grpId="0" animBg="1"/>
      <p:bldP spid="31" grpId="1" animBg="1"/>
      <p:bldP spid="32" grpId="0" animBg="1"/>
      <p:bldP spid="32" grpId="1" animBg="1"/>
      <p:bldP spid="33" grpId="0" animBg="1"/>
      <p:bldP spid="33" grpId="1" animBg="1"/>
      <p:bldP spid="59" grpId="0" animBg="1"/>
      <p:bldP spid="60" grpId="0"/>
      <p:bldP spid="61" grpId="0"/>
      <p:bldP spid="62" grpId="0"/>
      <p:bldP spid="65" grpId="0"/>
      <p:bldP spid="66" grpId="0"/>
      <p:bldP spid="68" grpId="0"/>
    </p:bldLst>
  </p:timing>
  <p:extLst>
    <p:ext uri="{E180D4A7-C9FB-4DFB-919C-405C955672EB}">
      <p14:showEvtLst xmlns:p14="http://schemas.microsoft.com/office/powerpoint/2010/main">
        <p14:playEvt time="0" objId="4"/>
        <p14:stopEvt time="213779"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A1E2C-FC6D-4430-89CB-82F914BF4C33}"/>
              </a:ext>
            </a:extLst>
          </p:cNvPr>
          <p:cNvSpPr>
            <a:spLocks noGrp="1"/>
          </p:cNvSpPr>
          <p:nvPr>
            <p:ph type="title"/>
          </p:nvPr>
        </p:nvSpPr>
        <p:spPr/>
        <p:txBody>
          <a:bodyPr>
            <a:normAutofit fontScale="90000"/>
          </a:bodyPr>
          <a:lstStyle/>
          <a:p>
            <a:r>
              <a:rPr lang="en-IE" dirty="0"/>
              <a:t>Externally authenticating using MIPLOs, MIMLOs and MISLOs</a:t>
            </a:r>
          </a:p>
        </p:txBody>
      </p:sp>
      <p:sp>
        <p:nvSpPr>
          <p:cNvPr id="3" name="Content Placeholder 2">
            <a:extLst>
              <a:ext uri="{FF2B5EF4-FFF2-40B4-BE49-F238E27FC236}">
                <a16:creationId xmlns:a16="http://schemas.microsoft.com/office/drawing/2014/main" id="{8FB4F494-225D-4B28-86FF-968D4EC555B7}"/>
              </a:ext>
            </a:extLst>
          </p:cNvPr>
          <p:cNvSpPr>
            <a:spLocks noGrp="1"/>
          </p:cNvSpPr>
          <p:nvPr>
            <p:ph idx="1"/>
          </p:nvPr>
        </p:nvSpPr>
        <p:spPr>
          <a:xfrm>
            <a:off x="239351" y="1999382"/>
            <a:ext cx="11713301" cy="1588549"/>
          </a:xfrm>
        </p:spPr>
        <p:txBody>
          <a:bodyPr/>
          <a:lstStyle/>
          <a:p>
            <a:pPr marL="0" indent="0">
              <a:buNone/>
            </a:pPr>
            <a:r>
              <a:rPr lang="en-GB" dirty="0"/>
              <a:t>MIPLOs, MIMLOs and MISLOs: </a:t>
            </a:r>
            <a:br>
              <a:rPr lang="en-GB" dirty="0"/>
            </a:br>
            <a:r>
              <a:rPr lang="en-GB" dirty="0"/>
              <a:t>the minimum knowledge, know-how and skill and competence evidenced by a learner, in order to achieve certification</a:t>
            </a:r>
            <a:endParaRPr lang="en-IE" dirty="0"/>
          </a:p>
        </p:txBody>
      </p:sp>
      <p:sp>
        <p:nvSpPr>
          <p:cNvPr id="4" name="Slide Number Placeholder 3">
            <a:extLst>
              <a:ext uri="{FF2B5EF4-FFF2-40B4-BE49-F238E27FC236}">
                <a16:creationId xmlns:a16="http://schemas.microsoft.com/office/drawing/2014/main" id="{2AB2895C-5E26-4B44-A4B0-9B8ACE299698}"/>
              </a:ext>
            </a:extLst>
          </p:cNvPr>
          <p:cNvSpPr>
            <a:spLocks noGrp="1"/>
          </p:cNvSpPr>
          <p:nvPr>
            <p:ph type="sldNum" sz="quarter" idx="12"/>
          </p:nvPr>
        </p:nvSpPr>
        <p:spPr/>
        <p:txBody>
          <a:bodyPr/>
          <a:lstStyle/>
          <a:p>
            <a:fld id="{DEB1E597-E0B3-4243-9999-5E35DF6D44F6}" type="slidenum">
              <a:rPr lang="en-IE" smtClean="0">
                <a:solidFill>
                  <a:prstClr val="black">
                    <a:tint val="75000"/>
                  </a:prstClr>
                </a:solidFill>
              </a:rPr>
              <a:pPr/>
              <a:t>11</a:t>
            </a:fld>
            <a:endParaRPr lang="en-IE" dirty="0">
              <a:solidFill>
                <a:prstClr val="black">
                  <a:tint val="75000"/>
                </a:prstClr>
              </a:solidFill>
            </a:endParaRPr>
          </a:p>
        </p:txBody>
      </p:sp>
      <p:sp>
        <p:nvSpPr>
          <p:cNvPr id="5" name="Content Placeholder 2">
            <a:extLst>
              <a:ext uri="{FF2B5EF4-FFF2-40B4-BE49-F238E27FC236}">
                <a16:creationId xmlns:a16="http://schemas.microsoft.com/office/drawing/2014/main" id="{C05B1079-0608-4BD7-B899-F4371B10571B}"/>
              </a:ext>
            </a:extLst>
          </p:cNvPr>
          <p:cNvSpPr txBox="1">
            <a:spLocks/>
          </p:cNvSpPr>
          <p:nvPr/>
        </p:nvSpPr>
        <p:spPr>
          <a:xfrm>
            <a:off x="239351" y="3670481"/>
            <a:ext cx="11515803" cy="3004773"/>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IE" sz="2800" dirty="0"/>
              <a:t>To be eligible for certification:</a:t>
            </a:r>
          </a:p>
          <a:p>
            <a:r>
              <a:rPr lang="en-IE" sz="2800" dirty="0"/>
              <a:t>The EA must be satisfied that the learner has demonstrated achievement of the MIMLOs (and MIPLOs and MISLOs, where relevant) through the assessment evidence produced </a:t>
            </a:r>
            <a:br>
              <a:rPr lang="en-IE" sz="2800" dirty="0"/>
            </a:br>
            <a:endParaRPr lang="en-IE" sz="2800" dirty="0"/>
          </a:p>
          <a:p>
            <a:r>
              <a:rPr lang="en-IE" sz="2800" dirty="0"/>
              <a:t>The learner will produce evidence in line with the detail provided in the assessment strategy for the programme and the summative assessment strategies for the modules</a:t>
            </a:r>
            <a:br>
              <a:rPr lang="en-IE" sz="2800" dirty="0"/>
            </a:br>
            <a:endParaRPr lang="en-IE" sz="2800" dirty="0"/>
          </a:p>
          <a:p>
            <a:r>
              <a:rPr lang="en-IE" sz="2800" dirty="0"/>
              <a:t>In the context of centre-based and workplace-based assessments</a:t>
            </a:r>
          </a:p>
          <a:p>
            <a:pPr marL="0" indent="0">
              <a:buFont typeface="Arial" pitchFamily="34" charset="0"/>
              <a:buNone/>
            </a:pPr>
            <a:endParaRPr lang="en-IE" dirty="0"/>
          </a:p>
        </p:txBody>
      </p:sp>
      <p:sp>
        <p:nvSpPr>
          <p:cNvPr id="6" name="Content Placeholder 2">
            <a:extLst>
              <a:ext uri="{FF2B5EF4-FFF2-40B4-BE49-F238E27FC236}">
                <a16:creationId xmlns:a16="http://schemas.microsoft.com/office/drawing/2014/main" id="{C6E6B8ED-EDFF-4ADE-B12C-C06E0D013D45}"/>
              </a:ext>
            </a:extLst>
          </p:cNvPr>
          <p:cNvSpPr txBox="1">
            <a:spLocks/>
          </p:cNvSpPr>
          <p:nvPr/>
        </p:nvSpPr>
        <p:spPr>
          <a:xfrm>
            <a:off x="0" y="104506"/>
            <a:ext cx="12192000" cy="1916832"/>
          </a:xfrm>
          <a:prstGeom prst="rect">
            <a:avLst/>
          </a:prstGeom>
          <a:solidFill>
            <a:schemeClr val="bg1"/>
          </a:solidFill>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IE" dirty="0"/>
              <a:t>The grade allocated will indicate how well the minimum intended learning outcomes were evidenced:</a:t>
            </a:r>
          </a:p>
          <a:p>
            <a:r>
              <a:rPr lang="en-IE" sz="2800" dirty="0"/>
              <a:t>to a minimum acceptable standard (Pass) </a:t>
            </a:r>
          </a:p>
          <a:p>
            <a:r>
              <a:rPr lang="en-IE" sz="2800" dirty="0"/>
              <a:t>to a good standard (Merit) </a:t>
            </a:r>
          </a:p>
          <a:p>
            <a:r>
              <a:rPr lang="en-IE" sz="2800" dirty="0"/>
              <a:t>to an excellent standard (Distinction) </a:t>
            </a:r>
          </a:p>
          <a:p>
            <a:r>
              <a:rPr lang="en-IE" sz="2800" dirty="0"/>
              <a:t>standard not evidenced (Unsuccessful)</a:t>
            </a:r>
          </a:p>
        </p:txBody>
      </p:sp>
      <p:graphicFrame>
        <p:nvGraphicFramePr>
          <p:cNvPr id="7" name="Diagram 6">
            <a:extLst>
              <a:ext uri="{FF2B5EF4-FFF2-40B4-BE49-F238E27FC236}">
                <a16:creationId xmlns:a16="http://schemas.microsoft.com/office/drawing/2014/main" id="{73987644-227C-40E6-9A6D-CC4D99ED31F6}"/>
              </a:ext>
            </a:extLst>
          </p:cNvPr>
          <p:cNvGraphicFramePr/>
          <p:nvPr>
            <p:extLst>
              <p:ext uri="{D42A27DB-BD31-4B8C-83A1-F6EECF244321}">
                <p14:modId xmlns:p14="http://schemas.microsoft.com/office/powerpoint/2010/main" val="3214368137"/>
              </p:ext>
            </p:extLst>
          </p:nvPr>
        </p:nvGraphicFramePr>
        <p:xfrm>
          <a:off x="107149" y="1918828"/>
          <a:ext cx="11845500" cy="158854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Patd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2441382" y="2978331"/>
            <a:ext cx="609600" cy="609600"/>
          </a:xfrm>
          <a:prstGeom prst="rect">
            <a:avLst/>
          </a:prstGeom>
        </p:spPr>
      </p:pic>
    </p:spTree>
    <p:custDataLst>
      <p:tags r:id="rId1"/>
    </p:custDataLst>
    <p:extLst>
      <p:ext uri="{BB962C8B-B14F-4D97-AF65-F5344CB8AC3E}">
        <p14:creationId xmlns:p14="http://schemas.microsoft.com/office/powerpoint/2010/main" val="1360870358"/>
      </p:ext>
    </p:extLst>
  </p:cSld>
  <p:clrMapOvr>
    <a:masterClrMapping/>
  </p:clrMapOvr>
  <mc:AlternateContent xmlns:mc="http://schemas.openxmlformats.org/markup-compatibility/2006">
    <mc:Choice xmlns:p14="http://schemas.microsoft.com/office/powerpoint/2010/main" Requires="p14">
      <p:transition spd="slow" p14:dur="2000" advTm="199216"/>
    </mc:Choice>
    <mc:Fallback>
      <p:transition spd="slow" advTm="199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336"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3" grpId="0" build="p"/>
      <p:bldP spid="6" grpId="0" animBg="1"/>
      <p:bldGraphic spid="7" grpId="0">
        <p:bldAsOne/>
      </p:bldGraphic>
    </p:bldLst>
  </p:timing>
  <p:extLst>
    <p:ext uri="{E180D4A7-C9FB-4DFB-919C-405C955672EB}">
      <p14:showEvtLst xmlns:p14="http://schemas.microsoft.com/office/powerpoint/2010/main">
        <p14:playEvt time="0" objId="8"/>
        <p14:stopEvt time="198352" objId="8"/>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a:t>Preparing for External Authentication - Apprenticeship</a:t>
            </a:r>
          </a:p>
        </p:txBody>
      </p:sp>
      <p:sp>
        <p:nvSpPr>
          <p:cNvPr id="3" name="Content Placeholder 2"/>
          <p:cNvSpPr>
            <a:spLocks noGrp="1"/>
          </p:cNvSpPr>
          <p:nvPr>
            <p:ph idx="1"/>
          </p:nvPr>
        </p:nvSpPr>
        <p:spPr/>
        <p:txBody>
          <a:bodyPr>
            <a:normAutofit fontScale="70000" lnSpcReduction="20000"/>
          </a:bodyPr>
          <a:lstStyle/>
          <a:p>
            <a:pPr marL="0" indent="0" fontAlgn="t">
              <a:buNone/>
            </a:pPr>
            <a:r>
              <a:rPr lang="en-US" sz="4100" b="1" dirty="0"/>
              <a:t>Confirm the availability of</a:t>
            </a:r>
            <a:endParaRPr lang="en-IE" sz="4100" dirty="0"/>
          </a:p>
          <a:p>
            <a:pPr lvl="1" fontAlgn="t"/>
            <a:r>
              <a:rPr lang="en-US" sz="4000" dirty="0"/>
              <a:t>all MIPLOs and MIMLOs for the programme and related modules</a:t>
            </a:r>
          </a:p>
          <a:p>
            <a:pPr lvl="1" fontAlgn="t"/>
            <a:r>
              <a:rPr lang="en-US" sz="4000" dirty="0"/>
              <a:t>summative assessment strategy for the programme and related modules</a:t>
            </a:r>
          </a:p>
          <a:p>
            <a:pPr lvl="1" fontAlgn="t"/>
            <a:r>
              <a:rPr lang="en-US" sz="4000" dirty="0"/>
              <a:t>learner assessment evidence</a:t>
            </a:r>
            <a:endParaRPr lang="en-IE" sz="4000" dirty="0"/>
          </a:p>
          <a:p>
            <a:pPr lvl="1" fontAlgn="t"/>
            <a:r>
              <a:rPr lang="en-US" sz="4000" dirty="0"/>
              <a:t>learner assessment results </a:t>
            </a:r>
            <a:r>
              <a:rPr lang="en-GB" sz="4000" dirty="0"/>
              <a:t>recorded</a:t>
            </a:r>
            <a:endParaRPr lang="en-IE" sz="4000" dirty="0"/>
          </a:p>
          <a:p>
            <a:pPr lvl="1" fontAlgn="t"/>
            <a:r>
              <a:rPr lang="en-US" sz="4000" dirty="0"/>
              <a:t>sampling strategy </a:t>
            </a:r>
            <a:endParaRPr lang="en-IE" sz="4000" dirty="0"/>
          </a:p>
          <a:p>
            <a:pPr lvl="1" fontAlgn="t"/>
            <a:r>
              <a:rPr lang="en-US" sz="4000" dirty="0"/>
              <a:t>internal verification report(s) </a:t>
            </a:r>
          </a:p>
          <a:p>
            <a:pPr lvl="1" fontAlgn="t"/>
            <a:r>
              <a:rPr lang="en-US" sz="4000" dirty="0"/>
              <a:t>external authentication report template </a:t>
            </a:r>
            <a:endParaRPr lang="en-IE" sz="4000" dirty="0"/>
          </a:p>
          <a:p>
            <a:pPr lvl="1" fontAlgn="t"/>
            <a:r>
              <a:rPr lang="en-US" sz="4000" dirty="0"/>
              <a:t>appropriate equipment to moderate assessment evidence produced in a multi-media format, if required</a:t>
            </a:r>
            <a:endParaRPr lang="en-IE" dirty="0"/>
          </a:p>
        </p:txBody>
      </p:sp>
      <p:sp>
        <p:nvSpPr>
          <p:cNvPr id="6" name="Slide Number Placeholder 5"/>
          <p:cNvSpPr>
            <a:spLocks noGrp="1"/>
          </p:cNvSpPr>
          <p:nvPr>
            <p:ph type="sldNum" sz="quarter" idx="12"/>
          </p:nvPr>
        </p:nvSpPr>
        <p:spPr/>
        <p:txBody>
          <a:bodyPr/>
          <a:lstStyle/>
          <a:p>
            <a:fld id="{DEB1E597-E0B3-4243-9999-5E35DF6D44F6}" type="slidenum">
              <a:rPr lang="en-IE" smtClean="0">
                <a:solidFill>
                  <a:prstClr val="black">
                    <a:tint val="75000"/>
                  </a:prstClr>
                </a:solidFill>
              </a:rPr>
              <a:pPr/>
              <a:t>12</a:t>
            </a:fld>
            <a:endParaRPr lang="en-IE" dirty="0">
              <a:solidFill>
                <a:prstClr val="black">
                  <a:tint val="75000"/>
                </a:prstClr>
              </a:solidFill>
            </a:endParaRPr>
          </a:p>
        </p:txBody>
      </p:sp>
      <p:pic>
        <p:nvPicPr>
          <p:cNvPr id="4" name="Patd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690764" y="3269673"/>
            <a:ext cx="609600" cy="609600"/>
          </a:xfrm>
          <a:prstGeom prst="rect">
            <a:avLst/>
          </a:prstGeom>
        </p:spPr>
      </p:pic>
    </p:spTree>
    <p:custDataLst>
      <p:tags r:id="rId1"/>
    </p:custDataLst>
    <p:extLst>
      <p:ext uri="{BB962C8B-B14F-4D97-AF65-F5344CB8AC3E}">
        <p14:creationId xmlns:p14="http://schemas.microsoft.com/office/powerpoint/2010/main" val="4220318837"/>
      </p:ext>
    </p:extLst>
  </p:cSld>
  <p:clrMapOvr>
    <a:masterClrMapping/>
  </p:clrMapOvr>
  <mc:AlternateContent xmlns:mc="http://schemas.openxmlformats.org/markup-compatibility/2006">
    <mc:Choice xmlns:p14="http://schemas.microsoft.com/office/powerpoint/2010/main" Requires="p14">
      <p:transition spd="slow" p14:dur="2000" advTm="54555"/>
    </mc:Choice>
    <mc:Fallback>
      <p:transition spd="slow" advTm="54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20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down)">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wipe(down)">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wipe(down)">
                                      <p:cBhvr>
                                        <p:cTn id="45" dur="5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wipe(down)">
                                      <p:cBhvr>
                                        <p:cTn id="5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54221"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E4759-4EB6-4320-B8D8-CFF678DBACC4}"/>
              </a:ext>
            </a:extLst>
          </p:cNvPr>
          <p:cNvSpPr>
            <a:spLocks noGrp="1"/>
          </p:cNvSpPr>
          <p:nvPr>
            <p:ph type="title"/>
          </p:nvPr>
        </p:nvSpPr>
        <p:spPr/>
        <p:txBody>
          <a:bodyPr/>
          <a:lstStyle/>
          <a:p>
            <a:r>
              <a:rPr lang="en-GB" dirty="0"/>
              <a:t>Annotated Professional Award-type Descriptors</a:t>
            </a:r>
            <a:endParaRPr lang="en-IE" dirty="0"/>
          </a:p>
        </p:txBody>
      </p:sp>
      <p:sp>
        <p:nvSpPr>
          <p:cNvPr id="4" name="Slide Number Placeholder 3">
            <a:extLst>
              <a:ext uri="{FF2B5EF4-FFF2-40B4-BE49-F238E27FC236}">
                <a16:creationId xmlns:a16="http://schemas.microsoft.com/office/drawing/2014/main" id="{E497D6FC-F91E-4656-9E77-9B602CABC317}"/>
              </a:ext>
            </a:extLst>
          </p:cNvPr>
          <p:cNvSpPr>
            <a:spLocks noGrp="1"/>
          </p:cNvSpPr>
          <p:nvPr>
            <p:ph type="sldNum" sz="quarter" idx="12"/>
          </p:nvPr>
        </p:nvSpPr>
        <p:spPr/>
        <p:txBody>
          <a:bodyPr/>
          <a:lstStyle/>
          <a:p>
            <a:fld id="{DEB1E597-E0B3-4243-9999-5E35DF6D44F6}" type="slidenum">
              <a:rPr lang="en-IE" smtClean="0">
                <a:solidFill>
                  <a:prstClr val="black">
                    <a:tint val="75000"/>
                  </a:prstClr>
                </a:solidFill>
              </a:rPr>
              <a:pPr/>
              <a:t>13</a:t>
            </a:fld>
            <a:endParaRPr lang="en-IE" dirty="0">
              <a:solidFill>
                <a:prstClr val="black">
                  <a:tint val="75000"/>
                </a:prstClr>
              </a:solidFill>
            </a:endParaRPr>
          </a:p>
        </p:txBody>
      </p:sp>
      <p:pic>
        <p:nvPicPr>
          <p:cNvPr id="10" name="Picture 9">
            <a:hlinkClick r:id="rId6"/>
            <a:extLst>
              <a:ext uri="{FF2B5EF4-FFF2-40B4-BE49-F238E27FC236}">
                <a16:creationId xmlns:a16="http://schemas.microsoft.com/office/drawing/2014/main" id="{116990C1-5AD3-4AE5-8F67-830FA742E868}"/>
              </a:ext>
            </a:extLst>
          </p:cNvPr>
          <p:cNvPicPr>
            <a:picLocks noChangeAspect="1"/>
          </p:cNvPicPr>
          <p:nvPr/>
        </p:nvPicPr>
        <p:blipFill>
          <a:blip r:embed="rId7"/>
          <a:stretch>
            <a:fillRect/>
          </a:stretch>
        </p:blipFill>
        <p:spPr>
          <a:xfrm>
            <a:off x="1777664" y="1745381"/>
            <a:ext cx="8115274" cy="4879410"/>
          </a:xfrm>
          <a:prstGeom prst="rect">
            <a:avLst/>
          </a:prstGeom>
        </p:spPr>
      </p:pic>
      <p:pic>
        <p:nvPicPr>
          <p:cNvPr id="11" name="Picture 10">
            <a:extLst>
              <a:ext uri="{FF2B5EF4-FFF2-40B4-BE49-F238E27FC236}">
                <a16:creationId xmlns:a16="http://schemas.microsoft.com/office/drawing/2014/main" id="{5522047B-702F-4F34-9779-BAD50BAF2EF1}"/>
              </a:ext>
            </a:extLst>
          </p:cNvPr>
          <p:cNvPicPr>
            <a:picLocks noChangeAspect="1"/>
          </p:cNvPicPr>
          <p:nvPr/>
        </p:nvPicPr>
        <p:blipFill>
          <a:blip r:embed="rId8"/>
          <a:stretch>
            <a:fillRect/>
          </a:stretch>
        </p:blipFill>
        <p:spPr>
          <a:xfrm>
            <a:off x="1675196" y="1821397"/>
            <a:ext cx="8381700" cy="4922935"/>
          </a:xfrm>
          <a:prstGeom prst="rect">
            <a:avLst/>
          </a:prstGeom>
        </p:spPr>
      </p:pic>
      <p:pic>
        <p:nvPicPr>
          <p:cNvPr id="12" name="Picture 11">
            <a:extLst>
              <a:ext uri="{FF2B5EF4-FFF2-40B4-BE49-F238E27FC236}">
                <a16:creationId xmlns:a16="http://schemas.microsoft.com/office/drawing/2014/main" id="{D7931A64-42FA-47BF-AA10-7567457E9AB3}"/>
              </a:ext>
            </a:extLst>
          </p:cNvPr>
          <p:cNvPicPr>
            <a:picLocks noChangeAspect="1"/>
          </p:cNvPicPr>
          <p:nvPr/>
        </p:nvPicPr>
        <p:blipFill>
          <a:blip r:embed="rId9"/>
          <a:stretch>
            <a:fillRect/>
          </a:stretch>
        </p:blipFill>
        <p:spPr>
          <a:xfrm>
            <a:off x="1713552" y="1784330"/>
            <a:ext cx="8115274" cy="4997067"/>
          </a:xfrm>
          <a:prstGeom prst="rect">
            <a:avLst/>
          </a:prstGeom>
        </p:spPr>
      </p:pic>
      <p:pic>
        <p:nvPicPr>
          <p:cNvPr id="13" name="Picture 12">
            <a:extLst>
              <a:ext uri="{FF2B5EF4-FFF2-40B4-BE49-F238E27FC236}">
                <a16:creationId xmlns:a16="http://schemas.microsoft.com/office/drawing/2014/main" id="{C02D41B8-76CF-4F9A-A5D6-A905AD8F6301}"/>
              </a:ext>
            </a:extLst>
          </p:cNvPr>
          <p:cNvPicPr>
            <a:picLocks noChangeAspect="1"/>
          </p:cNvPicPr>
          <p:nvPr/>
        </p:nvPicPr>
        <p:blipFill>
          <a:blip r:embed="rId10"/>
          <a:stretch>
            <a:fillRect/>
          </a:stretch>
        </p:blipFill>
        <p:spPr>
          <a:xfrm>
            <a:off x="1777664" y="1784330"/>
            <a:ext cx="8021732" cy="4922935"/>
          </a:xfrm>
          <a:prstGeom prst="rect">
            <a:avLst/>
          </a:prstGeom>
        </p:spPr>
      </p:pic>
      <p:pic>
        <p:nvPicPr>
          <p:cNvPr id="14" name="Picture 13">
            <a:extLst>
              <a:ext uri="{FF2B5EF4-FFF2-40B4-BE49-F238E27FC236}">
                <a16:creationId xmlns:a16="http://schemas.microsoft.com/office/drawing/2014/main" id="{80644EE9-A1CE-4B74-920C-35CE2670438E}"/>
              </a:ext>
            </a:extLst>
          </p:cNvPr>
          <p:cNvPicPr>
            <a:picLocks noChangeAspect="1"/>
          </p:cNvPicPr>
          <p:nvPr/>
        </p:nvPicPr>
        <p:blipFill>
          <a:blip r:embed="rId11"/>
          <a:stretch>
            <a:fillRect/>
          </a:stretch>
        </p:blipFill>
        <p:spPr>
          <a:xfrm>
            <a:off x="1833063" y="1793747"/>
            <a:ext cx="7966333" cy="5036603"/>
          </a:xfrm>
          <a:prstGeom prst="rect">
            <a:avLst/>
          </a:prstGeom>
        </p:spPr>
      </p:pic>
      <p:pic>
        <p:nvPicPr>
          <p:cNvPr id="15" name="Picture 14">
            <a:extLst>
              <a:ext uri="{FF2B5EF4-FFF2-40B4-BE49-F238E27FC236}">
                <a16:creationId xmlns:a16="http://schemas.microsoft.com/office/drawing/2014/main" id="{76651595-0637-430C-8DF3-EF765BE7828E}"/>
              </a:ext>
            </a:extLst>
          </p:cNvPr>
          <p:cNvPicPr>
            <a:picLocks noChangeAspect="1"/>
          </p:cNvPicPr>
          <p:nvPr/>
        </p:nvPicPr>
        <p:blipFill>
          <a:blip r:embed="rId12"/>
          <a:stretch>
            <a:fillRect/>
          </a:stretch>
        </p:blipFill>
        <p:spPr>
          <a:xfrm>
            <a:off x="1862719" y="1788046"/>
            <a:ext cx="8036895" cy="5069954"/>
          </a:xfrm>
          <a:prstGeom prst="rect">
            <a:avLst/>
          </a:prstGeom>
        </p:spPr>
      </p:pic>
      <p:pic>
        <p:nvPicPr>
          <p:cNvPr id="3" name="Patd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2981709" y="3124200"/>
            <a:ext cx="609600" cy="609600"/>
          </a:xfrm>
          <a:prstGeom prst="rect">
            <a:avLst/>
          </a:prstGeom>
        </p:spPr>
      </p:pic>
    </p:spTree>
    <p:custDataLst>
      <p:tags r:id="rId1"/>
    </p:custDataLst>
    <p:extLst>
      <p:ext uri="{BB962C8B-B14F-4D97-AF65-F5344CB8AC3E}">
        <p14:creationId xmlns:p14="http://schemas.microsoft.com/office/powerpoint/2010/main" val="3227579592"/>
      </p:ext>
    </p:extLst>
  </p:cSld>
  <p:clrMapOvr>
    <a:masterClrMapping/>
  </p:clrMapOvr>
  <mc:AlternateContent xmlns:mc="http://schemas.openxmlformats.org/markup-compatibility/2006">
    <mc:Choice xmlns:p14="http://schemas.microsoft.com/office/powerpoint/2010/main" Requires="p14">
      <p:transition spd="slow" p14:dur="2000" advTm="124893"/>
    </mc:Choice>
    <mc:Fallback>
      <p:transition spd="slow" advTm="124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409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righ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righ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right)">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124115"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This presentation</a:t>
            </a:r>
            <a:endParaRPr lang="en-IE" b="1" dirty="0"/>
          </a:p>
        </p:txBody>
      </p:sp>
      <p:sp>
        <p:nvSpPr>
          <p:cNvPr id="3" name="Content Placeholder 2"/>
          <p:cNvSpPr>
            <a:spLocks noGrp="1"/>
          </p:cNvSpPr>
          <p:nvPr>
            <p:ph idx="1"/>
          </p:nvPr>
        </p:nvSpPr>
        <p:spPr>
          <a:xfrm>
            <a:off x="838200" y="1445342"/>
            <a:ext cx="10515600" cy="5103950"/>
          </a:xfrm>
        </p:spPr>
        <p:txBody>
          <a:bodyPr>
            <a:normAutofit/>
          </a:bodyPr>
          <a:lstStyle/>
          <a:p>
            <a:r>
              <a:rPr lang="en-US" dirty="0"/>
              <a:t>There are 12 slides</a:t>
            </a:r>
          </a:p>
          <a:p>
            <a:r>
              <a:rPr lang="en-US" dirty="0"/>
              <a:t>The presentation takes approximately </a:t>
            </a:r>
            <a:r>
              <a:rPr lang="en-US" dirty="0" smtClean="0"/>
              <a:t>27 minutes</a:t>
            </a:r>
            <a:r>
              <a:rPr lang="en-US" dirty="0"/>
              <a:t/>
            </a:r>
            <a:br>
              <a:rPr lang="en-US" dirty="0"/>
            </a:br>
            <a:endParaRPr lang="en-US" dirty="0"/>
          </a:p>
          <a:p>
            <a:r>
              <a:rPr lang="en-US" dirty="0"/>
              <a:t>The aim of this presentation is to build on your knowledge of the external authentication process, with specific reference to working as an external authenticator in programmes leading to awards as described in the QQI Professional Award-type Descriptors (PATDs) </a:t>
            </a:r>
            <a:br>
              <a:rPr lang="en-US" dirty="0"/>
            </a:br>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A7AD7-9835-4319-AB9A-58F56CBDC9D0}" type="slidenum">
              <a:rPr kumimoji="0" lang="en-I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71300" y="6337300"/>
            <a:ext cx="304800" cy="304800"/>
          </a:xfrm>
          <a:prstGeom prst="rect">
            <a:avLst/>
          </a:prstGeom>
        </p:spPr>
      </p:pic>
      <p:pic>
        <p:nvPicPr>
          <p:cNvPr id="5" name="Patd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815455" y="3041072"/>
            <a:ext cx="609600" cy="609600"/>
          </a:xfrm>
          <a:prstGeom prst="rect">
            <a:avLst/>
          </a:prstGeom>
        </p:spPr>
      </p:pic>
    </p:spTree>
    <p:extLst>
      <p:ext uri="{BB962C8B-B14F-4D97-AF65-F5344CB8AC3E}">
        <p14:creationId xmlns:p14="http://schemas.microsoft.com/office/powerpoint/2010/main" val="3379796600"/>
      </p:ext>
    </p:extLst>
  </p:cSld>
  <p:clrMapOvr>
    <a:masterClrMapping/>
  </p:clrMapOvr>
  <mc:AlternateContent xmlns:mc="http://schemas.openxmlformats.org/markup-compatibility/2006">
    <mc:Choice xmlns:p14="http://schemas.microsoft.com/office/powerpoint/2010/main" Requires="p14">
      <p:transition spd="slow" p14:dur="2000" advTm="48245"/>
    </mc:Choice>
    <mc:Fallback>
      <p:transition spd="slow" advTm="48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3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audio>
              <p:cMediaNode vol="80000">
                <p:cTn id="8"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0" objId="5"/>
        <p14:pauseEvt time="14265" objId="5"/>
        <p14:seekEvt time="14265" objId="5" seek="14246"/>
        <p14:resumeEvt time="14466" objId="5"/>
        <p14:stopEvt time="47612" objId="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E1C4-95F7-486A-9058-0FC7A80CB079}"/>
              </a:ext>
            </a:extLst>
          </p:cNvPr>
          <p:cNvSpPr>
            <a:spLocks noGrp="1"/>
          </p:cNvSpPr>
          <p:nvPr>
            <p:ph type="title"/>
          </p:nvPr>
        </p:nvSpPr>
        <p:spPr/>
        <p:txBody>
          <a:bodyPr/>
          <a:lstStyle/>
          <a:p>
            <a:r>
              <a:rPr lang="en-GB" dirty="0"/>
              <a:t>QQI Professional Award-Type Descriptors</a:t>
            </a:r>
            <a:endParaRPr lang="en-IE" dirty="0"/>
          </a:p>
        </p:txBody>
      </p:sp>
      <p:pic>
        <p:nvPicPr>
          <p:cNvPr id="6" name="Content Placeholder 5">
            <a:extLst>
              <a:ext uri="{FF2B5EF4-FFF2-40B4-BE49-F238E27FC236}">
                <a16:creationId xmlns:a16="http://schemas.microsoft.com/office/drawing/2014/main" id="{F4424497-C0A6-41DA-9407-855CAAA68834}"/>
              </a:ext>
            </a:extLst>
          </p:cNvPr>
          <p:cNvPicPr>
            <a:picLocks noGrp="1" noChangeAspect="1"/>
          </p:cNvPicPr>
          <p:nvPr>
            <p:ph idx="1"/>
          </p:nvPr>
        </p:nvPicPr>
        <p:blipFill>
          <a:blip r:embed="rId6"/>
          <a:stretch>
            <a:fillRect/>
          </a:stretch>
        </p:blipFill>
        <p:spPr>
          <a:xfrm>
            <a:off x="2719028" y="1998663"/>
            <a:ext cx="6753945" cy="4454525"/>
          </a:xfrm>
          <a:prstGeom prst="rect">
            <a:avLst/>
          </a:prstGeom>
        </p:spPr>
      </p:pic>
      <p:sp>
        <p:nvSpPr>
          <p:cNvPr id="5" name="Slide Number Placeholder 4">
            <a:extLst>
              <a:ext uri="{FF2B5EF4-FFF2-40B4-BE49-F238E27FC236}">
                <a16:creationId xmlns:a16="http://schemas.microsoft.com/office/drawing/2014/main" id="{7E4B6DC1-6ED5-42A1-873A-66220FDB352D}"/>
              </a:ext>
            </a:extLst>
          </p:cNvPr>
          <p:cNvSpPr>
            <a:spLocks noGrp="1"/>
          </p:cNvSpPr>
          <p:nvPr>
            <p:ph type="sldNum" sz="quarter" idx="12"/>
          </p:nvPr>
        </p:nvSpPr>
        <p:spPr/>
        <p:txBody>
          <a:bodyPr/>
          <a:lstStyle/>
          <a:p>
            <a:fld id="{DEB1E597-E0B3-4243-9999-5E35DF6D44F6}" type="slidenum">
              <a:rPr lang="en-IE" smtClean="0">
                <a:solidFill>
                  <a:prstClr val="black">
                    <a:tint val="75000"/>
                  </a:prstClr>
                </a:solidFill>
              </a:rPr>
              <a:pPr/>
              <a:t>3</a:t>
            </a:fld>
            <a:endParaRPr lang="en-IE" dirty="0">
              <a:solidFill>
                <a:prstClr val="black">
                  <a:tint val="75000"/>
                </a:prstClr>
              </a:solidFill>
            </a:endParaRPr>
          </a:p>
        </p:txBody>
      </p:sp>
      <p:pic>
        <p:nvPicPr>
          <p:cNvPr id="7" name="Picture 6">
            <a:extLst>
              <a:ext uri="{FF2B5EF4-FFF2-40B4-BE49-F238E27FC236}">
                <a16:creationId xmlns:a16="http://schemas.microsoft.com/office/drawing/2014/main" id="{C418DCD8-CBD1-469A-8BB8-7FE359F83A00}"/>
              </a:ext>
            </a:extLst>
          </p:cNvPr>
          <p:cNvPicPr>
            <a:picLocks noChangeAspect="1"/>
          </p:cNvPicPr>
          <p:nvPr/>
        </p:nvPicPr>
        <p:blipFill>
          <a:blip r:embed="rId7"/>
          <a:stretch>
            <a:fillRect/>
          </a:stretch>
        </p:blipFill>
        <p:spPr>
          <a:xfrm>
            <a:off x="2412905" y="1633310"/>
            <a:ext cx="7366190" cy="4819953"/>
          </a:xfrm>
          <a:prstGeom prst="rect">
            <a:avLst/>
          </a:prstGeom>
        </p:spPr>
      </p:pic>
      <p:pic>
        <p:nvPicPr>
          <p:cNvPr id="4" name="Picture 3">
            <a:extLst>
              <a:ext uri="{FF2B5EF4-FFF2-40B4-BE49-F238E27FC236}">
                <a16:creationId xmlns:a16="http://schemas.microsoft.com/office/drawing/2014/main" id="{AA3CB1F2-4927-45C5-9FC8-0DE2B92F2F4F}"/>
              </a:ext>
            </a:extLst>
          </p:cNvPr>
          <p:cNvPicPr>
            <a:picLocks noChangeAspect="1"/>
          </p:cNvPicPr>
          <p:nvPr/>
        </p:nvPicPr>
        <p:blipFill>
          <a:blip r:embed="rId8"/>
          <a:stretch>
            <a:fillRect/>
          </a:stretch>
        </p:blipFill>
        <p:spPr>
          <a:xfrm>
            <a:off x="2020035" y="1574800"/>
            <a:ext cx="8780045" cy="5271047"/>
          </a:xfrm>
          <a:prstGeom prst="rect">
            <a:avLst/>
          </a:prstGeom>
        </p:spPr>
      </p:pic>
      <p:pic>
        <p:nvPicPr>
          <p:cNvPr id="8" name="Picture 7">
            <a:extLst>
              <a:ext uri="{FF2B5EF4-FFF2-40B4-BE49-F238E27FC236}">
                <a16:creationId xmlns:a16="http://schemas.microsoft.com/office/drawing/2014/main" id="{098B38B3-8863-4E93-B5D0-585EDD31AB33}"/>
              </a:ext>
            </a:extLst>
          </p:cNvPr>
          <p:cNvPicPr>
            <a:picLocks noChangeAspect="1"/>
          </p:cNvPicPr>
          <p:nvPr/>
        </p:nvPicPr>
        <p:blipFill>
          <a:blip r:embed="rId9"/>
          <a:stretch>
            <a:fillRect/>
          </a:stretch>
        </p:blipFill>
        <p:spPr>
          <a:xfrm>
            <a:off x="1127760" y="1633234"/>
            <a:ext cx="9936480" cy="2918841"/>
          </a:xfrm>
          <a:prstGeom prst="rect">
            <a:avLst/>
          </a:prstGeom>
        </p:spPr>
      </p:pic>
      <p:sp>
        <p:nvSpPr>
          <p:cNvPr id="9" name="Rectangle 8">
            <a:extLst>
              <a:ext uri="{FF2B5EF4-FFF2-40B4-BE49-F238E27FC236}">
                <a16:creationId xmlns:a16="http://schemas.microsoft.com/office/drawing/2014/main" id="{74F4DCCE-5E32-45DF-85AD-B9EA14C40857}"/>
              </a:ext>
            </a:extLst>
          </p:cNvPr>
          <p:cNvSpPr/>
          <p:nvPr/>
        </p:nvSpPr>
        <p:spPr>
          <a:xfrm>
            <a:off x="1260333" y="1682350"/>
            <a:ext cx="6339347" cy="619247"/>
          </a:xfrm>
          <a:prstGeom prst="rect">
            <a:avLst/>
          </a:prstGeom>
          <a:solidFill>
            <a:srgbClr val="FFFF00">
              <a:alpha val="5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0" name="Rectangle 9">
            <a:extLst>
              <a:ext uri="{FF2B5EF4-FFF2-40B4-BE49-F238E27FC236}">
                <a16:creationId xmlns:a16="http://schemas.microsoft.com/office/drawing/2014/main" id="{B42A8DAA-8310-4187-BDF4-052DB228D682}"/>
              </a:ext>
            </a:extLst>
          </p:cNvPr>
          <p:cNvSpPr/>
          <p:nvPr/>
        </p:nvSpPr>
        <p:spPr>
          <a:xfrm>
            <a:off x="7810102" y="1682312"/>
            <a:ext cx="2857401" cy="705288"/>
          </a:xfrm>
          <a:prstGeom prst="rect">
            <a:avLst/>
          </a:prstGeom>
          <a:solidFill>
            <a:srgbClr val="FFFF00">
              <a:alpha val="5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4" name="TextBox 13">
            <a:extLst>
              <a:ext uri="{FF2B5EF4-FFF2-40B4-BE49-F238E27FC236}">
                <a16:creationId xmlns:a16="http://schemas.microsoft.com/office/drawing/2014/main" id="{AC6F8B77-34A9-498A-83BB-6F15A65C6372}"/>
              </a:ext>
            </a:extLst>
          </p:cNvPr>
          <p:cNvSpPr txBox="1"/>
          <p:nvPr/>
        </p:nvSpPr>
        <p:spPr>
          <a:xfrm>
            <a:off x="1036320" y="5041810"/>
            <a:ext cx="9840551" cy="1815882"/>
          </a:xfrm>
          <a:prstGeom prst="rect">
            <a:avLst/>
          </a:prstGeom>
          <a:solidFill>
            <a:schemeClr val="bg1"/>
          </a:solidFill>
        </p:spPr>
        <p:txBody>
          <a:bodyPr wrap="square" rtlCol="0">
            <a:spAutoFit/>
          </a:bodyPr>
          <a:lstStyle/>
          <a:p>
            <a:pPr algn="ctr"/>
            <a:r>
              <a:rPr lang="en-GB" sz="2800" dirty="0"/>
              <a:t>This document can be found in the folder provided at the beginning of the two-day EA training event </a:t>
            </a:r>
          </a:p>
          <a:p>
            <a:pPr algn="ctr"/>
            <a:r>
              <a:rPr lang="en-GB" sz="2800" dirty="0"/>
              <a:t>that you previously attended</a:t>
            </a:r>
            <a:br>
              <a:rPr lang="en-GB" sz="2800" dirty="0"/>
            </a:br>
            <a:endParaRPr lang="en-IE" sz="2800" dirty="0"/>
          </a:p>
        </p:txBody>
      </p:sp>
      <p:pic>
        <p:nvPicPr>
          <p:cNvPr id="3" name="Patd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2844924" y="3092654"/>
            <a:ext cx="609600" cy="609600"/>
          </a:xfrm>
          <a:prstGeom prst="rect">
            <a:avLst/>
          </a:prstGeom>
        </p:spPr>
      </p:pic>
    </p:spTree>
    <p:custDataLst>
      <p:tags r:id="rId1"/>
    </p:custDataLst>
    <p:extLst>
      <p:ext uri="{BB962C8B-B14F-4D97-AF65-F5344CB8AC3E}">
        <p14:creationId xmlns:p14="http://schemas.microsoft.com/office/powerpoint/2010/main" val="1848880360"/>
      </p:ext>
    </p:extLst>
  </p:cSld>
  <p:clrMapOvr>
    <a:masterClrMapping/>
  </p:clrMapOvr>
  <mc:AlternateContent xmlns:mc="http://schemas.openxmlformats.org/markup-compatibility/2006">
    <mc:Choice xmlns:p14="http://schemas.microsoft.com/office/powerpoint/2010/main" Requires="p14">
      <p:transition spd="slow" p14:dur="2000" advTm="94348"/>
    </mc:Choice>
    <mc:Fallback>
      <p:transition spd="slow" advTm="94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24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8"/>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9"/>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childTnLst>
        </p:cTn>
      </p:par>
    </p:tnLst>
    <p:bldLst>
      <p:bldP spid="9" grpId="0" animBg="1"/>
      <p:bldP spid="9" grpId="1" animBg="1"/>
      <p:bldP spid="10" grpId="0" animBg="1"/>
      <p:bldP spid="10" grpId="1" animBg="1"/>
      <p:bldP spid="14" grpId="0" animBg="1"/>
    </p:bldLst>
  </p:timing>
  <p:extLst>
    <p:ext uri="{E180D4A7-C9FB-4DFB-919C-405C955672EB}">
      <p14:showEvtLst xmlns:p14="http://schemas.microsoft.com/office/powerpoint/2010/main">
        <p14:playEvt time="0" objId="3"/>
        <p14:stopEvt time="93266"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EB1E597-E0B3-4243-9999-5E35DF6D44F6}" type="slidenum">
              <a:rPr lang="en-IE" smtClean="0">
                <a:solidFill>
                  <a:prstClr val="black">
                    <a:tint val="75000"/>
                  </a:prstClr>
                </a:solidFill>
              </a:rPr>
              <a:pPr/>
              <a:t>4</a:t>
            </a:fld>
            <a:endParaRPr lang="en-IE" dirty="0">
              <a:solidFill>
                <a:prstClr val="black">
                  <a:tint val="75000"/>
                </a:prstClr>
              </a:solidFill>
            </a:endParaRPr>
          </a:p>
        </p:txBody>
      </p:sp>
      <p:pic>
        <p:nvPicPr>
          <p:cNvPr id="11" name="Picture 10">
            <a:extLst>
              <a:ext uri="{FF2B5EF4-FFF2-40B4-BE49-F238E27FC236}">
                <a16:creationId xmlns:a16="http://schemas.microsoft.com/office/drawing/2014/main" id="{5336F822-CE1B-4BF0-BE36-07DC18693106}"/>
              </a:ext>
            </a:extLst>
          </p:cNvPr>
          <p:cNvPicPr>
            <a:picLocks noChangeAspect="1"/>
          </p:cNvPicPr>
          <p:nvPr/>
        </p:nvPicPr>
        <p:blipFill>
          <a:blip r:embed="rId6"/>
          <a:stretch>
            <a:fillRect/>
          </a:stretch>
        </p:blipFill>
        <p:spPr>
          <a:xfrm>
            <a:off x="-30480" y="941747"/>
            <a:ext cx="12192000" cy="5906093"/>
          </a:xfrm>
          <a:prstGeom prst="rect">
            <a:avLst/>
          </a:prstGeom>
        </p:spPr>
      </p:pic>
      <p:pic>
        <p:nvPicPr>
          <p:cNvPr id="12" name="Picture 11">
            <a:extLst>
              <a:ext uri="{FF2B5EF4-FFF2-40B4-BE49-F238E27FC236}">
                <a16:creationId xmlns:a16="http://schemas.microsoft.com/office/drawing/2014/main" id="{D7967DED-6433-48A2-AA48-DA5F40AC74B1}"/>
              </a:ext>
            </a:extLst>
          </p:cNvPr>
          <p:cNvPicPr>
            <a:picLocks noChangeAspect="1"/>
          </p:cNvPicPr>
          <p:nvPr/>
        </p:nvPicPr>
        <p:blipFill>
          <a:blip r:embed="rId7"/>
          <a:stretch>
            <a:fillRect/>
          </a:stretch>
        </p:blipFill>
        <p:spPr>
          <a:xfrm>
            <a:off x="-60960" y="942811"/>
            <a:ext cx="12192000" cy="5886777"/>
          </a:xfrm>
          <a:prstGeom prst="rect">
            <a:avLst/>
          </a:prstGeom>
        </p:spPr>
      </p:pic>
      <p:pic>
        <p:nvPicPr>
          <p:cNvPr id="13" name="Picture 12">
            <a:extLst>
              <a:ext uri="{FF2B5EF4-FFF2-40B4-BE49-F238E27FC236}">
                <a16:creationId xmlns:a16="http://schemas.microsoft.com/office/drawing/2014/main" id="{87C8798C-CC36-4554-8C0B-B9B4FDA1F47B}"/>
              </a:ext>
            </a:extLst>
          </p:cNvPr>
          <p:cNvPicPr>
            <a:picLocks noChangeAspect="1"/>
          </p:cNvPicPr>
          <p:nvPr/>
        </p:nvPicPr>
        <p:blipFill>
          <a:blip r:embed="rId8"/>
          <a:stretch>
            <a:fillRect/>
          </a:stretch>
        </p:blipFill>
        <p:spPr>
          <a:xfrm>
            <a:off x="-10160" y="975122"/>
            <a:ext cx="12192000" cy="5944075"/>
          </a:xfrm>
          <a:prstGeom prst="rect">
            <a:avLst/>
          </a:prstGeom>
        </p:spPr>
      </p:pic>
      <p:pic>
        <p:nvPicPr>
          <p:cNvPr id="14" name="Picture 13">
            <a:extLst>
              <a:ext uri="{FF2B5EF4-FFF2-40B4-BE49-F238E27FC236}">
                <a16:creationId xmlns:a16="http://schemas.microsoft.com/office/drawing/2014/main" id="{5557DBE7-482A-41F4-801D-8E1E31ECCF2E}"/>
              </a:ext>
            </a:extLst>
          </p:cNvPr>
          <p:cNvPicPr>
            <a:picLocks noChangeAspect="1"/>
          </p:cNvPicPr>
          <p:nvPr/>
        </p:nvPicPr>
        <p:blipFill>
          <a:blip r:embed="rId9"/>
          <a:stretch>
            <a:fillRect/>
          </a:stretch>
        </p:blipFill>
        <p:spPr>
          <a:xfrm>
            <a:off x="-10160" y="937901"/>
            <a:ext cx="12192000" cy="5896598"/>
          </a:xfrm>
          <a:prstGeom prst="rect">
            <a:avLst/>
          </a:prstGeom>
        </p:spPr>
      </p:pic>
      <p:pic>
        <p:nvPicPr>
          <p:cNvPr id="15" name="Picture 14">
            <a:extLst>
              <a:ext uri="{FF2B5EF4-FFF2-40B4-BE49-F238E27FC236}">
                <a16:creationId xmlns:a16="http://schemas.microsoft.com/office/drawing/2014/main" id="{76B60CE2-ED1F-4CAF-BBBF-1EB123EDED29}"/>
              </a:ext>
            </a:extLst>
          </p:cNvPr>
          <p:cNvPicPr>
            <a:picLocks noChangeAspect="1"/>
          </p:cNvPicPr>
          <p:nvPr/>
        </p:nvPicPr>
        <p:blipFill>
          <a:blip r:embed="rId10"/>
          <a:stretch>
            <a:fillRect/>
          </a:stretch>
        </p:blipFill>
        <p:spPr>
          <a:xfrm>
            <a:off x="0" y="975585"/>
            <a:ext cx="12192000" cy="5882189"/>
          </a:xfrm>
          <a:prstGeom prst="rect">
            <a:avLst/>
          </a:prstGeom>
        </p:spPr>
      </p:pic>
      <p:pic>
        <p:nvPicPr>
          <p:cNvPr id="16" name="Picture 15">
            <a:extLst>
              <a:ext uri="{FF2B5EF4-FFF2-40B4-BE49-F238E27FC236}">
                <a16:creationId xmlns:a16="http://schemas.microsoft.com/office/drawing/2014/main" id="{6EC6B187-2EC4-442C-AC8B-6E8019357015}"/>
              </a:ext>
            </a:extLst>
          </p:cNvPr>
          <p:cNvPicPr>
            <a:picLocks noChangeAspect="1"/>
          </p:cNvPicPr>
          <p:nvPr/>
        </p:nvPicPr>
        <p:blipFill>
          <a:blip r:embed="rId11"/>
          <a:stretch>
            <a:fillRect/>
          </a:stretch>
        </p:blipFill>
        <p:spPr>
          <a:xfrm>
            <a:off x="-50800" y="959550"/>
            <a:ext cx="12192000" cy="5934579"/>
          </a:xfrm>
          <a:prstGeom prst="rect">
            <a:avLst/>
          </a:prstGeom>
        </p:spPr>
      </p:pic>
      <p:pic>
        <p:nvPicPr>
          <p:cNvPr id="17" name="Picture 16">
            <a:extLst>
              <a:ext uri="{FF2B5EF4-FFF2-40B4-BE49-F238E27FC236}">
                <a16:creationId xmlns:a16="http://schemas.microsoft.com/office/drawing/2014/main" id="{D81D3BD3-6890-47F5-8EA6-1E11BF8D2C38}"/>
              </a:ext>
            </a:extLst>
          </p:cNvPr>
          <p:cNvPicPr>
            <a:picLocks noChangeAspect="1"/>
          </p:cNvPicPr>
          <p:nvPr/>
        </p:nvPicPr>
        <p:blipFill>
          <a:blip r:embed="rId12"/>
          <a:stretch>
            <a:fillRect/>
          </a:stretch>
        </p:blipFill>
        <p:spPr>
          <a:xfrm>
            <a:off x="-30480" y="934482"/>
            <a:ext cx="12192000" cy="5939205"/>
          </a:xfrm>
          <a:prstGeom prst="rect">
            <a:avLst/>
          </a:prstGeom>
        </p:spPr>
      </p:pic>
      <p:pic>
        <p:nvPicPr>
          <p:cNvPr id="18" name="Picture 17">
            <a:extLst>
              <a:ext uri="{FF2B5EF4-FFF2-40B4-BE49-F238E27FC236}">
                <a16:creationId xmlns:a16="http://schemas.microsoft.com/office/drawing/2014/main" id="{72E6F66D-CD18-45F9-9826-BB6802ACB581}"/>
              </a:ext>
            </a:extLst>
          </p:cNvPr>
          <p:cNvPicPr>
            <a:picLocks noChangeAspect="1"/>
          </p:cNvPicPr>
          <p:nvPr/>
        </p:nvPicPr>
        <p:blipFill>
          <a:blip r:embed="rId13"/>
          <a:stretch>
            <a:fillRect/>
          </a:stretch>
        </p:blipFill>
        <p:spPr>
          <a:xfrm>
            <a:off x="-30480" y="947983"/>
            <a:ext cx="12192000" cy="5934830"/>
          </a:xfrm>
          <a:prstGeom prst="rect">
            <a:avLst/>
          </a:prstGeom>
        </p:spPr>
      </p:pic>
      <p:pic>
        <p:nvPicPr>
          <p:cNvPr id="2" name="Picture 1">
            <a:extLst>
              <a:ext uri="{FF2B5EF4-FFF2-40B4-BE49-F238E27FC236}">
                <a16:creationId xmlns:a16="http://schemas.microsoft.com/office/drawing/2014/main" id="{A17E559E-7125-4CA4-830D-C9921CF827FB}"/>
              </a:ext>
            </a:extLst>
          </p:cNvPr>
          <p:cNvPicPr>
            <a:picLocks noChangeAspect="1"/>
          </p:cNvPicPr>
          <p:nvPr/>
        </p:nvPicPr>
        <p:blipFill>
          <a:blip r:embed="rId14"/>
          <a:stretch>
            <a:fillRect/>
          </a:stretch>
        </p:blipFill>
        <p:spPr>
          <a:xfrm>
            <a:off x="335360" y="1602972"/>
            <a:ext cx="11342977" cy="5291408"/>
          </a:xfrm>
          <a:prstGeom prst="rect">
            <a:avLst/>
          </a:prstGeom>
        </p:spPr>
      </p:pic>
      <p:sp>
        <p:nvSpPr>
          <p:cNvPr id="3" name="Oval 2">
            <a:extLst>
              <a:ext uri="{FF2B5EF4-FFF2-40B4-BE49-F238E27FC236}">
                <a16:creationId xmlns:a16="http://schemas.microsoft.com/office/drawing/2014/main" id="{4E662875-E3A5-4ACA-8AF8-849968BAFA79}"/>
              </a:ext>
            </a:extLst>
          </p:cNvPr>
          <p:cNvSpPr/>
          <p:nvPr/>
        </p:nvSpPr>
        <p:spPr>
          <a:xfrm>
            <a:off x="4659464" y="3005593"/>
            <a:ext cx="1558456" cy="423407"/>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0" name="Oval 19">
            <a:extLst>
              <a:ext uri="{FF2B5EF4-FFF2-40B4-BE49-F238E27FC236}">
                <a16:creationId xmlns:a16="http://schemas.microsoft.com/office/drawing/2014/main" id="{7C804310-2103-4DA6-A5B5-A2323E3E3BEF}"/>
              </a:ext>
            </a:extLst>
          </p:cNvPr>
          <p:cNvSpPr/>
          <p:nvPr/>
        </p:nvSpPr>
        <p:spPr>
          <a:xfrm>
            <a:off x="4633561" y="3469203"/>
            <a:ext cx="1558456" cy="423407"/>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1" name="Oval 20">
            <a:extLst>
              <a:ext uri="{FF2B5EF4-FFF2-40B4-BE49-F238E27FC236}">
                <a16:creationId xmlns:a16="http://schemas.microsoft.com/office/drawing/2014/main" id="{C6527DFD-BF5E-43FD-85FC-DDEB7E1A356E}"/>
              </a:ext>
            </a:extLst>
          </p:cNvPr>
          <p:cNvSpPr/>
          <p:nvPr/>
        </p:nvSpPr>
        <p:spPr>
          <a:xfrm>
            <a:off x="4613241" y="3877946"/>
            <a:ext cx="1558456" cy="423407"/>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 name="Patd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2836236" y="3215935"/>
            <a:ext cx="609600" cy="609600"/>
          </a:xfrm>
          <a:prstGeom prst="rect">
            <a:avLst/>
          </a:prstGeom>
        </p:spPr>
      </p:pic>
    </p:spTree>
    <p:custDataLst>
      <p:tags r:id="rId1"/>
    </p:custDataLst>
    <p:extLst>
      <p:ext uri="{BB962C8B-B14F-4D97-AF65-F5344CB8AC3E}">
        <p14:creationId xmlns:p14="http://schemas.microsoft.com/office/powerpoint/2010/main" val="3054504894"/>
      </p:ext>
    </p:extLst>
  </p:cSld>
  <p:clrMapOvr>
    <a:masterClrMapping/>
  </p:clrMapOvr>
  <mc:AlternateContent xmlns:mc="http://schemas.openxmlformats.org/markup-compatibility/2006">
    <mc:Choice xmlns:p14="http://schemas.microsoft.com/office/powerpoint/2010/main" Requires="p14">
      <p:transition spd="slow" p14:dur="2000" advTm="98321"/>
    </mc:Choice>
    <mc:Fallback>
      <p:transition spd="slow" advTm="98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4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righ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righ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righ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righ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righ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right)">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5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0-#ppt_w/2"/>
                                          </p:val>
                                        </p:tav>
                                        <p:tav tm="100000">
                                          <p:val>
                                            <p:strVal val="#ppt_x"/>
                                          </p:val>
                                        </p:tav>
                                      </p:tavLst>
                                    </p:anim>
                                    <p:anim calcmode="lin" valueType="num">
                                      <p:cBhvr additive="base">
                                        <p:cTn id="57" dur="500" fill="hold"/>
                                        <p:tgtEl>
                                          <p:spTgt spid="21"/>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additive="base">
                                        <p:cTn id="60" dur="500" fill="hold"/>
                                        <p:tgtEl>
                                          <p:spTgt spid="20"/>
                                        </p:tgtEl>
                                        <p:attrNameLst>
                                          <p:attrName>ppt_x</p:attrName>
                                        </p:attrNameLst>
                                      </p:cBhvr>
                                      <p:tavLst>
                                        <p:tav tm="0">
                                          <p:val>
                                            <p:strVal val="0-#ppt_w/2"/>
                                          </p:val>
                                        </p:tav>
                                        <p:tav tm="100000">
                                          <p:val>
                                            <p:strVal val="#ppt_x"/>
                                          </p:val>
                                        </p:tav>
                                      </p:tavLst>
                                    </p:anim>
                                    <p:anim calcmode="lin" valueType="num">
                                      <p:cBhvr additive="base">
                                        <p:cTn id="61" dur="500" fill="hold"/>
                                        <p:tgtEl>
                                          <p:spTgt spid="20"/>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3"/>
                                        </p:tgtEl>
                                        <p:attrNameLst>
                                          <p:attrName>style.visibility</p:attrName>
                                        </p:attrNameLst>
                                      </p:cBhvr>
                                      <p:to>
                                        <p:strVal val="visible"/>
                                      </p:to>
                                    </p:set>
                                    <p:anim calcmode="lin" valueType="num">
                                      <p:cBhvr additive="base">
                                        <p:cTn id="64" dur="500" fill="hold"/>
                                        <p:tgtEl>
                                          <p:spTgt spid="3"/>
                                        </p:tgtEl>
                                        <p:attrNameLst>
                                          <p:attrName>ppt_x</p:attrName>
                                        </p:attrNameLst>
                                      </p:cBhvr>
                                      <p:tavLst>
                                        <p:tav tm="0">
                                          <p:val>
                                            <p:strVal val="0-#ppt_w/2"/>
                                          </p:val>
                                        </p:tav>
                                        <p:tav tm="100000">
                                          <p:val>
                                            <p:strVal val="#ppt_x"/>
                                          </p:val>
                                        </p:tav>
                                      </p:tavLst>
                                    </p:anim>
                                    <p:anim calcmode="lin" valueType="num">
                                      <p:cBhvr additive="base">
                                        <p:cTn id="65"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4"/>
                </p:tgtEl>
              </p:cMediaNode>
            </p:audio>
          </p:childTnLst>
        </p:cTn>
      </p:par>
    </p:tnLst>
    <p:bldLst>
      <p:bldP spid="3" grpId="0" animBg="1"/>
      <p:bldP spid="20" grpId="0" animBg="1"/>
      <p:bldP spid="21" grpId="0" animBg="1"/>
    </p:bldLst>
  </p:timing>
  <p:extLst>
    <p:ext uri="{E180D4A7-C9FB-4DFB-919C-405C955672EB}">
      <p14:showEvtLst xmlns:p14="http://schemas.microsoft.com/office/powerpoint/2010/main">
        <p14:playEvt time="0" objId="4"/>
        <p14:stopEvt time="97364"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378821-89B3-4645-9AD1-E97D9626EA3F}"/>
              </a:ext>
            </a:extLst>
          </p:cNvPr>
          <p:cNvPicPr>
            <a:picLocks noChangeAspect="1"/>
          </p:cNvPicPr>
          <p:nvPr/>
        </p:nvPicPr>
        <p:blipFill>
          <a:blip r:embed="rId6"/>
          <a:stretch>
            <a:fillRect/>
          </a:stretch>
        </p:blipFill>
        <p:spPr>
          <a:xfrm>
            <a:off x="3922821" y="2282024"/>
            <a:ext cx="5057558" cy="3309335"/>
          </a:xfrm>
          <a:prstGeom prst="rect">
            <a:avLst/>
          </a:prstGeom>
        </p:spPr>
      </p:pic>
      <p:sp>
        <p:nvSpPr>
          <p:cNvPr id="2" name="Title 1">
            <a:extLst>
              <a:ext uri="{FF2B5EF4-FFF2-40B4-BE49-F238E27FC236}">
                <a16:creationId xmlns:a16="http://schemas.microsoft.com/office/drawing/2014/main" id="{F7735599-BA4E-40DF-85C5-FB7F78249EE0}"/>
              </a:ext>
            </a:extLst>
          </p:cNvPr>
          <p:cNvSpPr>
            <a:spLocks noGrp="1"/>
          </p:cNvSpPr>
          <p:nvPr>
            <p:ph type="title"/>
          </p:nvPr>
        </p:nvSpPr>
        <p:spPr/>
        <p:txBody>
          <a:bodyPr/>
          <a:lstStyle/>
          <a:p>
            <a:r>
              <a:rPr lang="en-GB" dirty="0"/>
              <a:t>Quality Assurance</a:t>
            </a:r>
            <a:endParaRPr lang="en-IE" dirty="0"/>
          </a:p>
        </p:txBody>
      </p:sp>
      <p:sp>
        <p:nvSpPr>
          <p:cNvPr id="4" name="Slide Number Placeholder 3">
            <a:extLst>
              <a:ext uri="{FF2B5EF4-FFF2-40B4-BE49-F238E27FC236}">
                <a16:creationId xmlns:a16="http://schemas.microsoft.com/office/drawing/2014/main" id="{2F3BE5F4-EA1C-4524-9668-6F757F6959A6}"/>
              </a:ext>
            </a:extLst>
          </p:cNvPr>
          <p:cNvSpPr>
            <a:spLocks noGrp="1"/>
          </p:cNvSpPr>
          <p:nvPr>
            <p:ph type="sldNum" sz="quarter" idx="12"/>
          </p:nvPr>
        </p:nvSpPr>
        <p:spPr/>
        <p:txBody>
          <a:bodyPr/>
          <a:lstStyle/>
          <a:p>
            <a:fld id="{DEB1E597-E0B3-4243-9999-5E35DF6D44F6}" type="slidenum">
              <a:rPr lang="en-IE" smtClean="0">
                <a:solidFill>
                  <a:prstClr val="black">
                    <a:tint val="75000"/>
                  </a:prstClr>
                </a:solidFill>
              </a:rPr>
              <a:pPr/>
              <a:t>5</a:t>
            </a:fld>
            <a:endParaRPr lang="en-IE" dirty="0">
              <a:solidFill>
                <a:prstClr val="black">
                  <a:tint val="75000"/>
                </a:prstClr>
              </a:solidFill>
            </a:endParaRPr>
          </a:p>
        </p:txBody>
      </p:sp>
      <p:pic>
        <p:nvPicPr>
          <p:cNvPr id="6" name="Picture 5">
            <a:extLst>
              <a:ext uri="{FF2B5EF4-FFF2-40B4-BE49-F238E27FC236}">
                <a16:creationId xmlns:a16="http://schemas.microsoft.com/office/drawing/2014/main" id="{437FBBDC-DCE9-49C0-8E8D-DC12BEBC2682}"/>
              </a:ext>
            </a:extLst>
          </p:cNvPr>
          <p:cNvPicPr>
            <a:picLocks noChangeAspect="1"/>
          </p:cNvPicPr>
          <p:nvPr/>
        </p:nvPicPr>
        <p:blipFill>
          <a:blip r:embed="rId7"/>
          <a:stretch>
            <a:fillRect/>
          </a:stretch>
        </p:blipFill>
        <p:spPr>
          <a:xfrm>
            <a:off x="0" y="1139024"/>
            <a:ext cx="3979386" cy="5679440"/>
          </a:xfrm>
          <a:prstGeom prst="rect">
            <a:avLst/>
          </a:prstGeom>
        </p:spPr>
      </p:pic>
      <p:pic>
        <p:nvPicPr>
          <p:cNvPr id="8" name="Picture 7">
            <a:hlinkClick r:id="rId8"/>
            <a:extLst>
              <a:ext uri="{FF2B5EF4-FFF2-40B4-BE49-F238E27FC236}">
                <a16:creationId xmlns:a16="http://schemas.microsoft.com/office/drawing/2014/main" id="{2A09A4A3-074B-4349-AFF6-91C130AFD77C}"/>
              </a:ext>
            </a:extLst>
          </p:cNvPr>
          <p:cNvPicPr>
            <a:picLocks noChangeAspect="1"/>
          </p:cNvPicPr>
          <p:nvPr/>
        </p:nvPicPr>
        <p:blipFill>
          <a:blip r:embed="rId9"/>
          <a:stretch>
            <a:fillRect/>
          </a:stretch>
        </p:blipFill>
        <p:spPr>
          <a:xfrm>
            <a:off x="7886237" y="1139024"/>
            <a:ext cx="4346323" cy="5566791"/>
          </a:xfrm>
          <a:prstGeom prst="rect">
            <a:avLst/>
          </a:prstGeom>
        </p:spPr>
      </p:pic>
      <p:sp>
        <p:nvSpPr>
          <p:cNvPr id="3" name="Rectangle 2">
            <a:extLst>
              <a:ext uri="{FF2B5EF4-FFF2-40B4-BE49-F238E27FC236}">
                <a16:creationId xmlns:a16="http://schemas.microsoft.com/office/drawing/2014/main" id="{7C592158-7064-4B63-9703-A7CE7AEA208A}"/>
              </a:ext>
            </a:extLst>
          </p:cNvPr>
          <p:cNvSpPr/>
          <p:nvPr/>
        </p:nvSpPr>
        <p:spPr>
          <a:xfrm>
            <a:off x="4305764" y="4490752"/>
            <a:ext cx="2528743" cy="923330"/>
          </a:xfrm>
          <a:prstGeom prst="rect">
            <a:avLst/>
          </a:prstGeom>
          <a:noFill/>
        </p:spPr>
        <p:txBody>
          <a:bodyPr wrap="square" lIns="91440" tIns="45720" rIns="91440" bIns="45720">
            <a:spAutoFit/>
          </a:bodyPr>
          <a:lstStyle/>
          <a:p>
            <a:pPr algn="ctr"/>
            <a:r>
              <a:rPr lang="en-US" sz="5400" dirty="0">
                <a:ln w="0"/>
                <a:solidFill>
                  <a:srgbClr val="7030A0"/>
                </a:solidFill>
                <a:effectLst>
                  <a:reflection blurRad="6350" stA="53000" endA="300" endPos="35500" dir="5400000" sy="-90000" algn="bl" rotWithShape="0"/>
                </a:effectLst>
              </a:rPr>
              <a:t>Adopt</a:t>
            </a:r>
            <a:endParaRPr lang="en-US" sz="5400" b="0" cap="none" spc="0" dirty="0">
              <a:ln w="0"/>
              <a:solidFill>
                <a:srgbClr val="7030A0"/>
              </a:solidFill>
              <a:effectLst>
                <a:reflection blurRad="6350" stA="53000" endA="300" endPos="35500" dir="5400000" sy="-90000" algn="bl" rotWithShape="0"/>
              </a:effectLst>
            </a:endParaRPr>
          </a:p>
        </p:txBody>
      </p:sp>
      <p:sp>
        <p:nvSpPr>
          <p:cNvPr id="10" name="Rectangle 9">
            <a:extLst>
              <a:ext uri="{FF2B5EF4-FFF2-40B4-BE49-F238E27FC236}">
                <a16:creationId xmlns:a16="http://schemas.microsoft.com/office/drawing/2014/main" id="{B072F92F-E38F-41D6-A975-EDC829E4F028}"/>
              </a:ext>
            </a:extLst>
          </p:cNvPr>
          <p:cNvSpPr/>
          <p:nvPr/>
        </p:nvSpPr>
        <p:spPr>
          <a:xfrm>
            <a:off x="4244804" y="5530009"/>
            <a:ext cx="2528743" cy="923330"/>
          </a:xfrm>
          <a:prstGeom prst="rect">
            <a:avLst/>
          </a:prstGeom>
          <a:noFill/>
        </p:spPr>
        <p:txBody>
          <a:bodyPr wrap="square" lIns="91440" tIns="45720" rIns="91440" bIns="45720">
            <a:spAutoFit/>
          </a:bodyPr>
          <a:lstStyle/>
          <a:p>
            <a:pPr algn="ctr"/>
            <a:r>
              <a:rPr lang="en-US" sz="5400" dirty="0">
                <a:ln w="0"/>
                <a:solidFill>
                  <a:srgbClr val="FF0000"/>
                </a:solidFill>
                <a:effectLst>
                  <a:reflection blurRad="6350" stA="53000" endA="300" endPos="35500" dir="5400000" sy="-90000" algn="bl" rotWithShape="0"/>
                </a:effectLst>
              </a:rPr>
              <a:t>Adapt</a:t>
            </a:r>
            <a:endParaRPr lang="en-US" sz="5400" b="0" cap="none" spc="0" dirty="0">
              <a:ln w="0"/>
              <a:solidFill>
                <a:srgbClr val="FF0000"/>
              </a:solidFill>
              <a:effectLst>
                <a:reflection blurRad="6350" stA="53000" endA="300" endPos="35500" dir="5400000" sy="-90000" algn="bl" rotWithShape="0"/>
              </a:effectLst>
            </a:endParaRPr>
          </a:p>
        </p:txBody>
      </p:sp>
      <p:pic>
        <p:nvPicPr>
          <p:cNvPr id="11" name="Picture 10">
            <a:extLst>
              <a:ext uri="{FF2B5EF4-FFF2-40B4-BE49-F238E27FC236}">
                <a16:creationId xmlns:a16="http://schemas.microsoft.com/office/drawing/2014/main" id="{37D3FC5D-C770-4F55-958C-8E7B7B9DEFB0}"/>
              </a:ext>
            </a:extLst>
          </p:cNvPr>
          <p:cNvPicPr>
            <a:picLocks noChangeAspect="1"/>
          </p:cNvPicPr>
          <p:nvPr/>
        </p:nvPicPr>
        <p:blipFill>
          <a:blip r:embed="rId10"/>
          <a:stretch>
            <a:fillRect/>
          </a:stretch>
        </p:blipFill>
        <p:spPr>
          <a:xfrm>
            <a:off x="7886237" y="947172"/>
            <a:ext cx="4326083" cy="5850323"/>
          </a:xfrm>
          <a:prstGeom prst="rect">
            <a:avLst/>
          </a:prstGeom>
        </p:spPr>
      </p:pic>
      <p:pic>
        <p:nvPicPr>
          <p:cNvPr id="12" name="Picture 11">
            <a:extLst>
              <a:ext uri="{FF2B5EF4-FFF2-40B4-BE49-F238E27FC236}">
                <a16:creationId xmlns:a16="http://schemas.microsoft.com/office/drawing/2014/main" id="{DB7EC734-1274-42D9-810E-03F6514603A6}"/>
              </a:ext>
            </a:extLst>
          </p:cNvPr>
          <p:cNvPicPr>
            <a:picLocks noChangeAspect="1"/>
          </p:cNvPicPr>
          <p:nvPr/>
        </p:nvPicPr>
        <p:blipFill>
          <a:blip r:embed="rId11"/>
          <a:stretch>
            <a:fillRect/>
          </a:stretch>
        </p:blipFill>
        <p:spPr>
          <a:xfrm>
            <a:off x="7906557" y="848822"/>
            <a:ext cx="4265123" cy="6012602"/>
          </a:xfrm>
          <a:prstGeom prst="rect">
            <a:avLst/>
          </a:prstGeom>
        </p:spPr>
      </p:pic>
      <p:pic>
        <p:nvPicPr>
          <p:cNvPr id="14" name="Picture 13">
            <a:extLst>
              <a:ext uri="{FF2B5EF4-FFF2-40B4-BE49-F238E27FC236}">
                <a16:creationId xmlns:a16="http://schemas.microsoft.com/office/drawing/2014/main" id="{0B84F957-06A6-4B3F-A11E-816A5E254DF2}"/>
              </a:ext>
            </a:extLst>
          </p:cNvPr>
          <p:cNvPicPr>
            <a:picLocks noChangeAspect="1"/>
          </p:cNvPicPr>
          <p:nvPr/>
        </p:nvPicPr>
        <p:blipFill>
          <a:blip r:embed="rId12"/>
          <a:stretch>
            <a:fillRect/>
          </a:stretch>
        </p:blipFill>
        <p:spPr>
          <a:xfrm>
            <a:off x="7903432" y="883242"/>
            <a:ext cx="4288567" cy="5991303"/>
          </a:xfrm>
          <a:prstGeom prst="rect">
            <a:avLst/>
          </a:prstGeom>
        </p:spPr>
      </p:pic>
      <p:pic>
        <p:nvPicPr>
          <p:cNvPr id="5" name="Picture 4">
            <a:extLst>
              <a:ext uri="{FF2B5EF4-FFF2-40B4-BE49-F238E27FC236}">
                <a16:creationId xmlns:a16="http://schemas.microsoft.com/office/drawing/2014/main" id="{C76D7477-180D-4C91-8C71-D93DE6299506}"/>
              </a:ext>
            </a:extLst>
          </p:cNvPr>
          <p:cNvPicPr>
            <a:picLocks noChangeAspect="1"/>
          </p:cNvPicPr>
          <p:nvPr/>
        </p:nvPicPr>
        <p:blipFill>
          <a:blip r:embed="rId13"/>
          <a:stretch>
            <a:fillRect/>
          </a:stretch>
        </p:blipFill>
        <p:spPr>
          <a:xfrm>
            <a:off x="3523622" y="1847016"/>
            <a:ext cx="4818380" cy="4547015"/>
          </a:xfrm>
          <a:prstGeom prst="rect">
            <a:avLst/>
          </a:prstGeom>
        </p:spPr>
      </p:pic>
      <p:pic>
        <p:nvPicPr>
          <p:cNvPr id="9" name="Patd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2735650" y="3245523"/>
            <a:ext cx="609600" cy="609600"/>
          </a:xfrm>
          <a:prstGeom prst="rect">
            <a:avLst/>
          </a:prstGeom>
        </p:spPr>
      </p:pic>
    </p:spTree>
    <p:custDataLst>
      <p:tags r:id="rId1"/>
    </p:custDataLst>
    <p:extLst>
      <p:ext uri="{BB962C8B-B14F-4D97-AF65-F5344CB8AC3E}">
        <p14:creationId xmlns:p14="http://schemas.microsoft.com/office/powerpoint/2010/main" val="1350348415"/>
      </p:ext>
    </p:extLst>
  </p:cSld>
  <p:clrMapOvr>
    <a:masterClrMapping/>
  </p:clrMapOvr>
  <mc:AlternateContent xmlns:mc="http://schemas.openxmlformats.org/markup-compatibility/2006">
    <mc:Choice xmlns:p14="http://schemas.microsoft.com/office/powerpoint/2010/main" Requires="p14">
      <p:transition spd="slow" p14:dur="2000" advTm="130804"/>
    </mc:Choice>
    <mc:Fallback>
      <p:transition spd="slow" advTm="130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024"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9"/>
                </p:tgtEl>
              </p:cMediaNode>
            </p:audio>
          </p:childTnLst>
        </p:cTn>
      </p:par>
    </p:tnLst>
    <p:bldLst>
      <p:bldP spid="3" grpId="0"/>
      <p:bldP spid="3" grpId="1"/>
      <p:bldP spid="10" grpId="0"/>
      <p:bldP spid="10" grpId="1"/>
    </p:bldLst>
  </p:timing>
  <p:extLst>
    <p:ext uri="{E180D4A7-C9FB-4DFB-919C-405C955672EB}">
      <p14:showEvtLst xmlns:p14="http://schemas.microsoft.com/office/powerpoint/2010/main">
        <p14:playEvt time="0" objId="9"/>
        <p14:stopEvt time="129039" objId="9"/>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8F1E-08BE-4C06-822B-A23237CD4255}"/>
              </a:ext>
            </a:extLst>
          </p:cNvPr>
          <p:cNvSpPr>
            <a:spLocks noGrp="1"/>
          </p:cNvSpPr>
          <p:nvPr>
            <p:ph type="title"/>
          </p:nvPr>
        </p:nvSpPr>
        <p:spPr/>
        <p:txBody>
          <a:bodyPr/>
          <a:lstStyle/>
          <a:p>
            <a:r>
              <a:rPr lang="en-GB" dirty="0"/>
              <a:t>Co-ordinating and Collaborating Providers</a:t>
            </a:r>
            <a:endParaRPr lang="en-IE" dirty="0"/>
          </a:p>
        </p:txBody>
      </p:sp>
      <p:sp>
        <p:nvSpPr>
          <p:cNvPr id="3" name="Content Placeholder 2">
            <a:extLst>
              <a:ext uri="{FF2B5EF4-FFF2-40B4-BE49-F238E27FC236}">
                <a16:creationId xmlns:a16="http://schemas.microsoft.com/office/drawing/2014/main" id="{73050C93-D877-47D6-875E-2F4EDD6894C9}"/>
              </a:ext>
            </a:extLst>
          </p:cNvPr>
          <p:cNvSpPr>
            <a:spLocks noGrp="1"/>
          </p:cNvSpPr>
          <p:nvPr>
            <p:ph idx="1"/>
          </p:nvPr>
        </p:nvSpPr>
        <p:spPr>
          <a:xfrm>
            <a:off x="239351" y="1999383"/>
            <a:ext cx="7573689" cy="2338937"/>
          </a:xfrm>
        </p:spPr>
        <p:txBody>
          <a:bodyPr>
            <a:normAutofit/>
          </a:bodyPr>
          <a:lstStyle/>
          <a:p>
            <a:pPr marL="0" indent="0">
              <a:buNone/>
            </a:pPr>
            <a:r>
              <a:rPr lang="en-GB" sz="2000" b="1" dirty="0"/>
              <a:t>Co-ordinating Provider </a:t>
            </a:r>
            <a:r>
              <a:rPr lang="en-GB" sz="2000" dirty="0"/>
              <a:t>– responsible for, among other things:</a:t>
            </a:r>
          </a:p>
          <a:p>
            <a:r>
              <a:rPr lang="en-IE" sz="2000" dirty="0"/>
              <a:t>Providing the apprenticeship programme</a:t>
            </a:r>
          </a:p>
          <a:p>
            <a:r>
              <a:rPr lang="en-IE" sz="2000" dirty="0"/>
              <a:t>Establishing a Programme Board (to steer the programme)</a:t>
            </a:r>
          </a:p>
          <a:p>
            <a:r>
              <a:rPr lang="en-IE" sz="2000" dirty="0"/>
              <a:t>Development of the curriculum and assessment procedures</a:t>
            </a:r>
          </a:p>
          <a:p>
            <a:r>
              <a:rPr lang="en-IE" sz="2000" dirty="0"/>
              <a:t>Maintenance of the curriculum and assessment procedures</a:t>
            </a:r>
          </a:p>
          <a:p>
            <a:r>
              <a:rPr lang="en-IE" sz="2000" dirty="0"/>
              <a:t>Leading the collaborating provider(s)</a:t>
            </a:r>
          </a:p>
          <a:p>
            <a:endParaRPr lang="en-IE" sz="2000" dirty="0"/>
          </a:p>
        </p:txBody>
      </p:sp>
      <p:sp>
        <p:nvSpPr>
          <p:cNvPr id="4" name="Slide Number Placeholder 3">
            <a:extLst>
              <a:ext uri="{FF2B5EF4-FFF2-40B4-BE49-F238E27FC236}">
                <a16:creationId xmlns:a16="http://schemas.microsoft.com/office/drawing/2014/main" id="{BC8510BD-1287-4CD8-84D9-01F6B7E1322C}"/>
              </a:ext>
            </a:extLst>
          </p:cNvPr>
          <p:cNvSpPr>
            <a:spLocks noGrp="1"/>
          </p:cNvSpPr>
          <p:nvPr>
            <p:ph type="sldNum" sz="quarter" idx="12"/>
          </p:nvPr>
        </p:nvSpPr>
        <p:spPr/>
        <p:txBody>
          <a:bodyPr/>
          <a:lstStyle/>
          <a:p>
            <a:fld id="{DEB1E597-E0B3-4243-9999-5E35DF6D44F6}" type="slidenum">
              <a:rPr lang="en-IE" smtClean="0">
                <a:solidFill>
                  <a:prstClr val="black">
                    <a:tint val="75000"/>
                  </a:prstClr>
                </a:solidFill>
              </a:rPr>
              <a:pPr/>
              <a:t>6</a:t>
            </a:fld>
            <a:endParaRPr lang="en-IE" dirty="0">
              <a:solidFill>
                <a:prstClr val="black">
                  <a:tint val="75000"/>
                </a:prstClr>
              </a:solidFill>
            </a:endParaRPr>
          </a:p>
        </p:txBody>
      </p:sp>
      <p:sp>
        <p:nvSpPr>
          <p:cNvPr id="5" name="Content Placeholder 2">
            <a:extLst>
              <a:ext uri="{FF2B5EF4-FFF2-40B4-BE49-F238E27FC236}">
                <a16:creationId xmlns:a16="http://schemas.microsoft.com/office/drawing/2014/main" id="{EAEFF6F0-35C6-43B7-B519-9476814C0D50}"/>
              </a:ext>
            </a:extLst>
          </p:cNvPr>
          <p:cNvSpPr txBox="1">
            <a:spLocks/>
          </p:cNvSpPr>
          <p:nvPr/>
        </p:nvSpPr>
        <p:spPr>
          <a:xfrm>
            <a:off x="239351" y="4502151"/>
            <a:ext cx="7573689" cy="20341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2000" b="1" dirty="0"/>
              <a:t>Collaborating Provider</a:t>
            </a:r>
            <a:r>
              <a:rPr lang="en-GB" sz="2000" dirty="0"/>
              <a:t>:</a:t>
            </a:r>
          </a:p>
          <a:p>
            <a:r>
              <a:rPr lang="en-IE" sz="2000" dirty="0"/>
              <a:t>Formally involved in the provision of the apprenticeship programme</a:t>
            </a:r>
          </a:p>
          <a:p>
            <a:r>
              <a:rPr lang="en-IE" sz="2000" dirty="0"/>
              <a:t>Accountable to the Co-ordinating Provider, in respect of the apprenticeship programme</a:t>
            </a:r>
          </a:p>
        </p:txBody>
      </p:sp>
      <p:pic>
        <p:nvPicPr>
          <p:cNvPr id="6" name="Picture 5">
            <a:hlinkClick r:id="rId6"/>
            <a:extLst>
              <a:ext uri="{FF2B5EF4-FFF2-40B4-BE49-F238E27FC236}">
                <a16:creationId xmlns:a16="http://schemas.microsoft.com/office/drawing/2014/main" id="{76C72381-5931-4958-B683-36B65EC18AA3}"/>
              </a:ext>
            </a:extLst>
          </p:cNvPr>
          <p:cNvPicPr>
            <a:picLocks noChangeAspect="1"/>
          </p:cNvPicPr>
          <p:nvPr/>
        </p:nvPicPr>
        <p:blipFill>
          <a:blip r:embed="rId7"/>
          <a:stretch>
            <a:fillRect/>
          </a:stretch>
        </p:blipFill>
        <p:spPr>
          <a:xfrm>
            <a:off x="7970009" y="1634594"/>
            <a:ext cx="3982640" cy="5100984"/>
          </a:xfrm>
          <a:prstGeom prst="rect">
            <a:avLst/>
          </a:prstGeom>
        </p:spPr>
      </p:pic>
      <p:pic>
        <p:nvPicPr>
          <p:cNvPr id="7" name="Patd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3438909" y="3168851"/>
            <a:ext cx="609600" cy="609600"/>
          </a:xfrm>
          <a:prstGeom prst="rect">
            <a:avLst/>
          </a:prstGeom>
        </p:spPr>
      </p:pic>
    </p:spTree>
    <p:custDataLst>
      <p:tags r:id="rId1"/>
    </p:custDataLst>
    <p:extLst>
      <p:ext uri="{BB962C8B-B14F-4D97-AF65-F5344CB8AC3E}">
        <p14:creationId xmlns:p14="http://schemas.microsoft.com/office/powerpoint/2010/main" val="828143555"/>
      </p:ext>
    </p:extLst>
  </p:cSld>
  <p:clrMapOvr>
    <a:masterClrMapping/>
  </p:clrMapOvr>
  <mc:AlternateContent xmlns:mc="http://schemas.openxmlformats.org/markup-compatibility/2006">
    <mc:Choice xmlns:p14="http://schemas.microsoft.com/office/powerpoint/2010/main" Requires="p14">
      <p:transition spd="slow" p14:dur="2000" advTm="73488"/>
    </mc:Choice>
    <mc:Fallback>
      <p:transition spd="slow" advTm="73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95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7"/>
                </p:tgtEl>
              </p:cMediaNode>
            </p:audio>
          </p:childTnLst>
        </p:cTn>
      </p:par>
    </p:tnLst>
    <p:bldLst>
      <p:bldP spid="5" grpId="0"/>
    </p:bldLst>
  </p:timing>
  <p:extLst>
    <p:ext uri="{E180D4A7-C9FB-4DFB-919C-405C955672EB}">
      <p14:showEvtLst xmlns:p14="http://schemas.microsoft.com/office/powerpoint/2010/main">
        <p14:playEvt time="0" objId="7"/>
        <p14:stopEvt time="72977" objId="7"/>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33993-C481-4B7D-8762-C7A8DE3DA9BF}"/>
              </a:ext>
            </a:extLst>
          </p:cNvPr>
          <p:cNvSpPr>
            <a:spLocks noGrp="1"/>
          </p:cNvSpPr>
          <p:nvPr>
            <p:ph type="title"/>
          </p:nvPr>
        </p:nvSpPr>
        <p:spPr>
          <a:xfrm>
            <a:off x="-81280" y="773832"/>
            <a:ext cx="12405359" cy="1143000"/>
          </a:xfrm>
        </p:spPr>
        <p:txBody>
          <a:bodyPr>
            <a:normAutofit/>
          </a:bodyPr>
          <a:lstStyle/>
          <a:p>
            <a:r>
              <a:rPr lang="en-GB" sz="3000" dirty="0"/>
              <a:t>Co-ordinating and Collaborating Providers and the External Authenticator</a:t>
            </a:r>
            <a:endParaRPr lang="en-IE" sz="3000" dirty="0"/>
          </a:p>
        </p:txBody>
      </p:sp>
      <p:sp>
        <p:nvSpPr>
          <p:cNvPr id="4" name="Slide Number Placeholder 3">
            <a:extLst>
              <a:ext uri="{FF2B5EF4-FFF2-40B4-BE49-F238E27FC236}">
                <a16:creationId xmlns:a16="http://schemas.microsoft.com/office/drawing/2014/main" id="{CF655454-3FE8-4861-905C-22B3D1049295}"/>
              </a:ext>
            </a:extLst>
          </p:cNvPr>
          <p:cNvSpPr>
            <a:spLocks noGrp="1"/>
          </p:cNvSpPr>
          <p:nvPr>
            <p:ph type="sldNum" sz="quarter" idx="12"/>
          </p:nvPr>
        </p:nvSpPr>
        <p:spPr/>
        <p:txBody>
          <a:bodyPr/>
          <a:lstStyle/>
          <a:p>
            <a:fld id="{DEB1E597-E0B3-4243-9999-5E35DF6D44F6}" type="slidenum">
              <a:rPr lang="en-IE" smtClean="0">
                <a:solidFill>
                  <a:prstClr val="black">
                    <a:tint val="75000"/>
                  </a:prstClr>
                </a:solidFill>
              </a:rPr>
              <a:pPr/>
              <a:t>7</a:t>
            </a:fld>
            <a:endParaRPr lang="en-IE" dirty="0">
              <a:solidFill>
                <a:prstClr val="black">
                  <a:tint val="75000"/>
                </a:prstClr>
              </a:solidFill>
            </a:endParaRPr>
          </a:p>
        </p:txBody>
      </p:sp>
      <p:pic>
        <p:nvPicPr>
          <p:cNvPr id="6" name="Picture 5">
            <a:extLst>
              <a:ext uri="{FF2B5EF4-FFF2-40B4-BE49-F238E27FC236}">
                <a16:creationId xmlns:a16="http://schemas.microsoft.com/office/drawing/2014/main" id="{957AA9B6-DE44-4CBC-ABAB-4F3FB8866268}"/>
              </a:ext>
            </a:extLst>
          </p:cNvPr>
          <p:cNvPicPr>
            <a:picLocks noChangeAspect="1"/>
          </p:cNvPicPr>
          <p:nvPr/>
        </p:nvPicPr>
        <p:blipFill>
          <a:blip r:embed="rId6"/>
          <a:stretch>
            <a:fillRect/>
          </a:stretch>
        </p:blipFill>
        <p:spPr>
          <a:xfrm>
            <a:off x="1595120" y="1589044"/>
            <a:ext cx="9001760" cy="5057798"/>
          </a:xfrm>
          <a:prstGeom prst="rect">
            <a:avLst/>
          </a:prstGeom>
        </p:spPr>
      </p:pic>
      <p:sp>
        <p:nvSpPr>
          <p:cNvPr id="7" name="Rectangle 6">
            <a:extLst>
              <a:ext uri="{FF2B5EF4-FFF2-40B4-BE49-F238E27FC236}">
                <a16:creationId xmlns:a16="http://schemas.microsoft.com/office/drawing/2014/main" id="{9BE2214F-400D-4F09-A907-C779968D0187}"/>
              </a:ext>
            </a:extLst>
          </p:cNvPr>
          <p:cNvSpPr/>
          <p:nvPr/>
        </p:nvSpPr>
        <p:spPr>
          <a:xfrm>
            <a:off x="0" y="1566522"/>
            <a:ext cx="12059920" cy="50577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3200" dirty="0">
                <a:solidFill>
                  <a:schemeClr val="tx2">
                    <a:lumMod val="50000"/>
                  </a:schemeClr>
                </a:solidFill>
              </a:rPr>
              <a:t>Dates/times/venues</a:t>
            </a:r>
          </a:p>
        </p:txBody>
      </p:sp>
      <p:pic>
        <p:nvPicPr>
          <p:cNvPr id="10" name="Picture 9">
            <a:extLst>
              <a:ext uri="{FF2B5EF4-FFF2-40B4-BE49-F238E27FC236}">
                <a16:creationId xmlns:a16="http://schemas.microsoft.com/office/drawing/2014/main" id="{B16B545A-9C8E-4409-980A-93E573F7D626}"/>
              </a:ext>
            </a:extLst>
          </p:cNvPr>
          <p:cNvPicPr>
            <a:picLocks noChangeAspect="1"/>
          </p:cNvPicPr>
          <p:nvPr/>
        </p:nvPicPr>
        <p:blipFill>
          <a:blip r:embed="rId7"/>
          <a:stretch>
            <a:fillRect/>
          </a:stretch>
        </p:blipFill>
        <p:spPr>
          <a:xfrm>
            <a:off x="335360" y="2303648"/>
            <a:ext cx="3141687" cy="2538076"/>
          </a:xfrm>
          <a:prstGeom prst="rect">
            <a:avLst/>
          </a:prstGeom>
        </p:spPr>
      </p:pic>
      <p:pic>
        <p:nvPicPr>
          <p:cNvPr id="11" name="Picture 10">
            <a:extLst>
              <a:ext uri="{FF2B5EF4-FFF2-40B4-BE49-F238E27FC236}">
                <a16:creationId xmlns:a16="http://schemas.microsoft.com/office/drawing/2014/main" id="{A27D6971-1A02-49D8-A912-83C0A8D70740}"/>
              </a:ext>
            </a:extLst>
          </p:cNvPr>
          <p:cNvPicPr>
            <a:picLocks noChangeAspect="1"/>
          </p:cNvPicPr>
          <p:nvPr/>
        </p:nvPicPr>
        <p:blipFill>
          <a:blip r:embed="rId8"/>
          <a:stretch>
            <a:fillRect/>
          </a:stretch>
        </p:blipFill>
        <p:spPr>
          <a:xfrm>
            <a:off x="3933824" y="2303648"/>
            <a:ext cx="3578033" cy="2538076"/>
          </a:xfrm>
          <a:prstGeom prst="rect">
            <a:avLst/>
          </a:prstGeom>
        </p:spPr>
      </p:pic>
      <p:pic>
        <p:nvPicPr>
          <p:cNvPr id="12" name="Picture 11">
            <a:extLst>
              <a:ext uri="{FF2B5EF4-FFF2-40B4-BE49-F238E27FC236}">
                <a16:creationId xmlns:a16="http://schemas.microsoft.com/office/drawing/2014/main" id="{BA571BA4-1A4C-4A9A-B532-24B931252C1C}"/>
              </a:ext>
            </a:extLst>
          </p:cNvPr>
          <p:cNvPicPr>
            <a:picLocks noChangeAspect="1"/>
          </p:cNvPicPr>
          <p:nvPr/>
        </p:nvPicPr>
        <p:blipFill>
          <a:blip r:embed="rId9"/>
          <a:stretch>
            <a:fillRect/>
          </a:stretch>
        </p:blipFill>
        <p:spPr>
          <a:xfrm>
            <a:off x="7967933" y="2303648"/>
            <a:ext cx="3665267" cy="2619051"/>
          </a:xfrm>
          <a:prstGeom prst="rect">
            <a:avLst/>
          </a:prstGeom>
        </p:spPr>
      </p:pic>
      <p:pic>
        <p:nvPicPr>
          <p:cNvPr id="13" name="Picture 12">
            <a:extLst>
              <a:ext uri="{FF2B5EF4-FFF2-40B4-BE49-F238E27FC236}">
                <a16:creationId xmlns:a16="http://schemas.microsoft.com/office/drawing/2014/main" id="{C8037209-415C-401B-9CCB-1DDD89807DD0}"/>
              </a:ext>
            </a:extLst>
          </p:cNvPr>
          <p:cNvPicPr>
            <a:picLocks noChangeAspect="1"/>
          </p:cNvPicPr>
          <p:nvPr/>
        </p:nvPicPr>
        <p:blipFill>
          <a:blip r:embed="rId10"/>
          <a:stretch>
            <a:fillRect/>
          </a:stretch>
        </p:blipFill>
        <p:spPr>
          <a:xfrm>
            <a:off x="386080" y="4966992"/>
            <a:ext cx="2418080" cy="1184615"/>
          </a:xfrm>
          <a:prstGeom prst="rect">
            <a:avLst/>
          </a:prstGeom>
        </p:spPr>
      </p:pic>
      <p:pic>
        <p:nvPicPr>
          <p:cNvPr id="14" name="Picture 13">
            <a:extLst>
              <a:ext uri="{FF2B5EF4-FFF2-40B4-BE49-F238E27FC236}">
                <a16:creationId xmlns:a16="http://schemas.microsoft.com/office/drawing/2014/main" id="{C13F610B-751C-4296-8B52-1D5E1C31FDF7}"/>
              </a:ext>
            </a:extLst>
          </p:cNvPr>
          <p:cNvPicPr>
            <a:picLocks noChangeAspect="1"/>
          </p:cNvPicPr>
          <p:nvPr/>
        </p:nvPicPr>
        <p:blipFill>
          <a:blip r:embed="rId11"/>
          <a:stretch>
            <a:fillRect/>
          </a:stretch>
        </p:blipFill>
        <p:spPr>
          <a:xfrm>
            <a:off x="3130286" y="5036432"/>
            <a:ext cx="1448796" cy="1448796"/>
          </a:xfrm>
          <a:prstGeom prst="rect">
            <a:avLst/>
          </a:prstGeom>
        </p:spPr>
      </p:pic>
      <p:sp>
        <p:nvSpPr>
          <p:cNvPr id="15" name="Rectangle 14">
            <a:extLst>
              <a:ext uri="{FF2B5EF4-FFF2-40B4-BE49-F238E27FC236}">
                <a16:creationId xmlns:a16="http://schemas.microsoft.com/office/drawing/2014/main" id="{99B011DB-9339-4696-A7DA-B1F5947B4E16}"/>
              </a:ext>
            </a:extLst>
          </p:cNvPr>
          <p:cNvSpPr/>
          <p:nvPr/>
        </p:nvSpPr>
        <p:spPr>
          <a:xfrm>
            <a:off x="0" y="1566522"/>
            <a:ext cx="12192000" cy="50577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3000" dirty="0">
                <a:solidFill>
                  <a:schemeClr val="tx2">
                    <a:lumMod val="50000"/>
                  </a:schemeClr>
                </a:solidFill>
              </a:rPr>
              <a:t>Volume of work</a:t>
            </a:r>
            <a:endParaRPr lang="en-IE" sz="3000" dirty="0">
              <a:solidFill>
                <a:schemeClr val="tx2">
                  <a:lumMod val="50000"/>
                </a:schemeClr>
              </a:solidFill>
            </a:endParaRPr>
          </a:p>
        </p:txBody>
      </p:sp>
      <p:pic>
        <p:nvPicPr>
          <p:cNvPr id="57" name="Picture 56">
            <a:extLst>
              <a:ext uri="{FF2B5EF4-FFF2-40B4-BE49-F238E27FC236}">
                <a16:creationId xmlns:a16="http://schemas.microsoft.com/office/drawing/2014/main" id="{FA132CDC-36E8-4030-8EBA-B155188E3EC7}"/>
              </a:ext>
            </a:extLst>
          </p:cNvPr>
          <p:cNvPicPr>
            <a:picLocks noChangeAspect="1"/>
          </p:cNvPicPr>
          <p:nvPr/>
        </p:nvPicPr>
        <p:blipFill>
          <a:blip r:embed="rId12"/>
          <a:stretch>
            <a:fillRect/>
          </a:stretch>
        </p:blipFill>
        <p:spPr>
          <a:xfrm>
            <a:off x="1860705" y="2190673"/>
            <a:ext cx="1041437" cy="1304060"/>
          </a:xfrm>
          <a:prstGeom prst="rect">
            <a:avLst/>
          </a:prstGeom>
        </p:spPr>
      </p:pic>
      <p:pic>
        <p:nvPicPr>
          <p:cNvPr id="70" name="Picture 69">
            <a:extLst>
              <a:ext uri="{FF2B5EF4-FFF2-40B4-BE49-F238E27FC236}">
                <a16:creationId xmlns:a16="http://schemas.microsoft.com/office/drawing/2014/main" id="{D15B1DBA-4FED-4B27-8E0A-C5C2178D48B5}"/>
              </a:ext>
            </a:extLst>
          </p:cNvPr>
          <p:cNvPicPr>
            <a:picLocks noChangeAspect="1"/>
          </p:cNvPicPr>
          <p:nvPr/>
        </p:nvPicPr>
        <p:blipFill>
          <a:blip r:embed="rId12"/>
          <a:stretch>
            <a:fillRect/>
          </a:stretch>
        </p:blipFill>
        <p:spPr>
          <a:xfrm>
            <a:off x="2274531" y="3964896"/>
            <a:ext cx="1041437" cy="1304060"/>
          </a:xfrm>
          <a:prstGeom prst="rect">
            <a:avLst/>
          </a:prstGeom>
        </p:spPr>
      </p:pic>
      <p:pic>
        <p:nvPicPr>
          <p:cNvPr id="71" name="Picture 70">
            <a:extLst>
              <a:ext uri="{FF2B5EF4-FFF2-40B4-BE49-F238E27FC236}">
                <a16:creationId xmlns:a16="http://schemas.microsoft.com/office/drawing/2014/main" id="{5280DC3E-F88B-40D8-88F9-654D1C6DFD5F}"/>
              </a:ext>
            </a:extLst>
          </p:cNvPr>
          <p:cNvPicPr>
            <a:picLocks noChangeAspect="1"/>
          </p:cNvPicPr>
          <p:nvPr/>
        </p:nvPicPr>
        <p:blipFill>
          <a:blip r:embed="rId12"/>
          <a:stretch>
            <a:fillRect/>
          </a:stretch>
        </p:blipFill>
        <p:spPr>
          <a:xfrm>
            <a:off x="3832964" y="1821568"/>
            <a:ext cx="1041437" cy="1304060"/>
          </a:xfrm>
          <a:prstGeom prst="rect">
            <a:avLst/>
          </a:prstGeom>
        </p:spPr>
      </p:pic>
      <p:pic>
        <p:nvPicPr>
          <p:cNvPr id="72" name="Picture 71">
            <a:extLst>
              <a:ext uri="{FF2B5EF4-FFF2-40B4-BE49-F238E27FC236}">
                <a16:creationId xmlns:a16="http://schemas.microsoft.com/office/drawing/2014/main" id="{1A36D234-183E-4FF8-B609-0AE6B245812D}"/>
              </a:ext>
            </a:extLst>
          </p:cNvPr>
          <p:cNvPicPr>
            <a:picLocks noChangeAspect="1"/>
          </p:cNvPicPr>
          <p:nvPr/>
        </p:nvPicPr>
        <p:blipFill>
          <a:blip r:embed="rId12"/>
          <a:stretch>
            <a:fillRect/>
          </a:stretch>
        </p:blipFill>
        <p:spPr>
          <a:xfrm>
            <a:off x="4399413" y="3415912"/>
            <a:ext cx="1884407" cy="2359605"/>
          </a:xfrm>
          <a:prstGeom prst="rect">
            <a:avLst/>
          </a:prstGeom>
        </p:spPr>
      </p:pic>
      <p:pic>
        <p:nvPicPr>
          <p:cNvPr id="73" name="Picture 72">
            <a:extLst>
              <a:ext uri="{FF2B5EF4-FFF2-40B4-BE49-F238E27FC236}">
                <a16:creationId xmlns:a16="http://schemas.microsoft.com/office/drawing/2014/main" id="{93793805-B494-4790-B9AB-67BC3B12ADB6}"/>
              </a:ext>
            </a:extLst>
          </p:cNvPr>
          <p:cNvPicPr>
            <a:picLocks noChangeAspect="1"/>
          </p:cNvPicPr>
          <p:nvPr/>
        </p:nvPicPr>
        <p:blipFill>
          <a:blip r:embed="rId12"/>
          <a:stretch>
            <a:fillRect/>
          </a:stretch>
        </p:blipFill>
        <p:spPr>
          <a:xfrm>
            <a:off x="6175456" y="1639239"/>
            <a:ext cx="1041437" cy="1304060"/>
          </a:xfrm>
          <a:prstGeom prst="rect">
            <a:avLst/>
          </a:prstGeom>
        </p:spPr>
      </p:pic>
      <p:pic>
        <p:nvPicPr>
          <p:cNvPr id="74" name="Picture 73">
            <a:extLst>
              <a:ext uri="{FF2B5EF4-FFF2-40B4-BE49-F238E27FC236}">
                <a16:creationId xmlns:a16="http://schemas.microsoft.com/office/drawing/2014/main" id="{A8E03B1D-2F60-4A7B-87FA-4743D1E9897C}"/>
              </a:ext>
            </a:extLst>
          </p:cNvPr>
          <p:cNvPicPr>
            <a:picLocks noChangeAspect="1"/>
          </p:cNvPicPr>
          <p:nvPr/>
        </p:nvPicPr>
        <p:blipFill>
          <a:blip r:embed="rId12"/>
          <a:stretch>
            <a:fillRect/>
          </a:stretch>
        </p:blipFill>
        <p:spPr>
          <a:xfrm>
            <a:off x="7653982" y="4113151"/>
            <a:ext cx="1041437" cy="1304060"/>
          </a:xfrm>
          <a:prstGeom prst="rect">
            <a:avLst/>
          </a:prstGeom>
        </p:spPr>
      </p:pic>
      <p:pic>
        <p:nvPicPr>
          <p:cNvPr id="75" name="Picture 74">
            <a:extLst>
              <a:ext uri="{FF2B5EF4-FFF2-40B4-BE49-F238E27FC236}">
                <a16:creationId xmlns:a16="http://schemas.microsoft.com/office/drawing/2014/main" id="{7B478483-E183-4A91-B45A-4061C4BAB2EB}"/>
              </a:ext>
            </a:extLst>
          </p:cNvPr>
          <p:cNvPicPr>
            <a:picLocks noChangeAspect="1"/>
          </p:cNvPicPr>
          <p:nvPr/>
        </p:nvPicPr>
        <p:blipFill>
          <a:blip r:embed="rId12"/>
          <a:stretch>
            <a:fillRect/>
          </a:stretch>
        </p:blipFill>
        <p:spPr>
          <a:xfrm>
            <a:off x="8134824" y="2451622"/>
            <a:ext cx="1041437" cy="1304060"/>
          </a:xfrm>
          <a:prstGeom prst="rect">
            <a:avLst/>
          </a:prstGeom>
        </p:spPr>
      </p:pic>
      <p:pic>
        <p:nvPicPr>
          <p:cNvPr id="65" name="Picture 64">
            <a:extLst>
              <a:ext uri="{FF2B5EF4-FFF2-40B4-BE49-F238E27FC236}">
                <a16:creationId xmlns:a16="http://schemas.microsoft.com/office/drawing/2014/main" id="{CB3296E9-8729-449F-8295-94D41CB91A1D}"/>
              </a:ext>
            </a:extLst>
          </p:cNvPr>
          <p:cNvPicPr>
            <a:picLocks noChangeAspect="1"/>
          </p:cNvPicPr>
          <p:nvPr/>
        </p:nvPicPr>
        <p:blipFill>
          <a:blip r:embed="rId13">
            <a:alphaModFix amt="36000"/>
          </a:blip>
          <a:stretch>
            <a:fillRect/>
          </a:stretch>
        </p:blipFill>
        <p:spPr>
          <a:xfrm rot="21073581">
            <a:off x="3810923" y="3098939"/>
            <a:ext cx="4574230" cy="4049076"/>
          </a:xfrm>
          <a:prstGeom prst="rect">
            <a:avLst/>
          </a:prstGeom>
        </p:spPr>
      </p:pic>
      <p:sp>
        <p:nvSpPr>
          <p:cNvPr id="76" name="TextBox 75">
            <a:extLst>
              <a:ext uri="{FF2B5EF4-FFF2-40B4-BE49-F238E27FC236}">
                <a16:creationId xmlns:a16="http://schemas.microsoft.com/office/drawing/2014/main" id="{1DC440DE-8A7E-49B0-97E0-C4813897DDAB}"/>
              </a:ext>
            </a:extLst>
          </p:cNvPr>
          <p:cNvSpPr txBox="1"/>
          <p:nvPr/>
        </p:nvSpPr>
        <p:spPr>
          <a:xfrm>
            <a:off x="1595120" y="6151607"/>
            <a:ext cx="3352800" cy="584775"/>
          </a:xfrm>
          <a:prstGeom prst="rect">
            <a:avLst/>
          </a:prstGeom>
          <a:noFill/>
        </p:spPr>
        <p:txBody>
          <a:bodyPr wrap="square" rtlCol="0">
            <a:spAutoFit/>
          </a:bodyPr>
          <a:lstStyle/>
          <a:p>
            <a:r>
              <a:rPr lang="en-GB" sz="3200" b="1" dirty="0"/>
              <a:t>Sampling Strategy</a:t>
            </a:r>
            <a:endParaRPr lang="en-IE" sz="3200" b="1" dirty="0"/>
          </a:p>
        </p:txBody>
      </p:sp>
      <p:sp>
        <p:nvSpPr>
          <p:cNvPr id="77" name="Rectangle 76">
            <a:extLst>
              <a:ext uri="{FF2B5EF4-FFF2-40B4-BE49-F238E27FC236}">
                <a16:creationId xmlns:a16="http://schemas.microsoft.com/office/drawing/2014/main" id="{135602AF-64A5-4CC2-88D7-6B6D21EE62D1}"/>
              </a:ext>
            </a:extLst>
          </p:cNvPr>
          <p:cNvSpPr/>
          <p:nvPr/>
        </p:nvSpPr>
        <p:spPr>
          <a:xfrm>
            <a:off x="0" y="1566522"/>
            <a:ext cx="12192000" cy="5291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IE" sz="3000" dirty="0">
                <a:solidFill>
                  <a:schemeClr val="tx2">
                    <a:lumMod val="50000"/>
                  </a:schemeClr>
                </a:solidFill>
              </a:rPr>
              <a:t>The role of the external authenticator is to provide independent confirmation of fair and consistent assessment of learners in accordance with national standards</a:t>
            </a:r>
            <a:br>
              <a:rPr lang="en-IE" sz="3000" dirty="0">
                <a:solidFill>
                  <a:schemeClr val="tx2">
                    <a:lumMod val="50000"/>
                  </a:schemeClr>
                </a:solidFill>
              </a:rPr>
            </a:br>
            <a:endParaRPr lang="en-IE" sz="3000" dirty="0">
              <a:solidFill>
                <a:schemeClr val="tx2">
                  <a:lumMod val="50000"/>
                </a:schemeClr>
              </a:solidFill>
            </a:endParaRPr>
          </a:p>
          <a:p>
            <a:r>
              <a:rPr lang="en-IE" sz="2800" dirty="0">
                <a:solidFill>
                  <a:schemeClr val="tx2">
                    <a:lumMod val="50000"/>
                  </a:schemeClr>
                </a:solidFill>
              </a:rPr>
              <a:t>Additional responsibilities may also include, to: </a:t>
            </a:r>
          </a:p>
          <a:p>
            <a:pPr marL="457200" indent="-457200">
              <a:buFont typeface="Arial" panose="020B0604020202020204" pitchFamily="34" charset="0"/>
              <a:buChar char="•"/>
            </a:pPr>
            <a:r>
              <a:rPr lang="en-IE" sz="2800" dirty="0">
                <a:solidFill>
                  <a:schemeClr val="tx2">
                    <a:lumMod val="50000"/>
                  </a:schemeClr>
                </a:solidFill>
              </a:rPr>
              <a:t>Agree assessment instruments and related documentation</a:t>
            </a:r>
          </a:p>
          <a:p>
            <a:pPr marL="457200" indent="-457200">
              <a:buFont typeface="Arial" panose="020B0604020202020204" pitchFamily="34" charset="0"/>
              <a:buChar char="•"/>
            </a:pPr>
            <a:r>
              <a:rPr lang="en-IE" sz="2800" dirty="0">
                <a:solidFill>
                  <a:schemeClr val="tx2">
                    <a:lumMod val="50000"/>
                  </a:schemeClr>
                </a:solidFill>
              </a:rPr>
              <a:t>Provide feedback to the assessor</a:t>
            </a:r>
          </a:p>
          <a:p>
            <a:pPr marL="457200" indent="-457200">
              <a:buFont typeface="Arial" panose="020B0604020202020204" pitchFamily="34" charset="0"/>
              <a:buChar char="•"/>
            </a:pPr>
            <a:r>
              <a:rPr lang="en-IE" sz="2800" dirty="0">
                <a:solidFill>
                  <a:schemeClr val="tx2">
                    <a:lumMod val="50000"/>
                  </a:schemeClr>
                </a:solidFill>
              </a:rPr>
              <a:t>Be a member of the Examination Board</a:t>
            </a:r>
          </a:p>
          <a:p>
            <a:pPr marL="457200" indent="-457200">
              <a:buFont typeface="Arial" panose="020B0604020202020204" pitchFamily="34" charset="0"/>
              <a:buChar char="•"/>
            </a:pPr>
            <a:r>
              <a:rPr lang="en-IE" sz="2800" dirty="0">
                <a:solidFill>
                  <a:schemeClr val="tx2">
                    <a:lumMod val="50000"/>
                  </a:schemeClr>
                </a:solidFill>
              </a:rPr>
              <a:t>Input to the Programme Board</a:t>
            </a:r>
          </a:p>
          <a:p>
            <a:pPr marL="457200" indent="-457200">
              <a:buFont typeface="Arial" panose="020B0604020202020204" pitchFamily="34" charset="0"/>
              <a:buChar char="•"/>
            </a:pPr>
            <a:endParaRPr lang="en-IE" sz="2000" dirty="0">
              <a:solidFill>
                <a:schemeClr val="tx2">
                  <a:lumMod val="50000"/>
                </a:schemeClr>
              </a:solidFill>
            </a:endParaRPr>
          </a:p>
        </p:txBody>
      </p:sp>
      <p:sp>
        <p:nvSpPr>
          <p:cNvPr id="78" name="Rectangle 77">
            <a:extLst>
              <a:ext uri="{FF2B5EF4-FFF2-40B4-BE49-F238E27FC236}">
                <a16:creationId xmlns:a16="http://schemas.microsoft.com/office/drawing/2014/main" id="{FA105529-1CB3-473C-91C2-980928FFDD13}"/>
              </a:ext>
            </a:extLst>
          </p:cNvPr>
          <p:cNvSpPr/>
          <p:nvPr/>
        </p:nvSpPr>
        <p:spPr>
          <a:xfrm>
            <a:off x="10383" y="1614228"/>
            <a:ext cx="12192000" cy="5251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3000" dirty="0">
                <a:solidFill>
                  <a:schemeClr val="tx2">
                    <a:lumMod val="50000"/>
                  </a:schemeClr>
                </a:solidFill>
              </a:rPr>
              <a:t/>
            </a:r>
            <a:br>
              <a:rPr lang="en-GB" sz="3000" dirty="0">
                <a:solidFill>
                  <a:schemeClr val="tx2">
                    <a:lumMod val="50000"/>
                  </a:schemeClr>
                </a:solidFill>
              </a:rPr>
            </a:br>
            <a:r>
              <a:rPr lang="en-GB" sz="3000" dirty="0">
                <a:solidFill>
                  <a:schemeClr val="tx2">
                    <a:lumMod val="50000"/>
                  </a:schemeClr>
                </a:solidFill>
              </a:rPr>
              <a:t>The External Authenticator Report</a:t>
            </a:r>
          </a:p>
          <a:p>
            <a:pPr marL="457200" indent="-457200">
              <a:buFont typeface="Arial" panose="020B0604020202020204" pitchFamily="34" charset="0"/>
              <a:buChar char="•"/>
            </a:pPr>
            <a:r>
              <a:rPr lang="en-GB" sz="3000" dirty="0">
                <a:solidFill>
                  <a:schemeClr val="tx2">
                    <a:lumMod val="50000"/>
                  </a:schemeClr>
                </a:solidFill>
              </a:rPr>
              <a:t>Template provided by the Co-ordinating Provider</a:t>
            </a:r>
          </a:p>
          <a:p>
            <a:pPr marL="457200" indent="-457200">
              <a:buFont typeface="Arial" panose="020B0604020202020204" pitchFamily="34" charset="0"/>
              <a:buChar char="•"/>
            </a:pPr>
            <a:r>
              <a:rPr lang="en-GB" sz="3000" dirty="0">
                <a:solidFill>
                  <a:schemeClr val="tx2">
                    <a:lumMod val="50000"/>
                  </a:schemeClr>
                </a:solidFill>
              </a:rPr>
              <a:t>Completed and submitted to relevant provider</a:t>
            </a:r>
          </a:p>
          <a:p>
            <a:pPr marL="457200" indent="-457200">
              <a:buFont typeface="Arial" panose="020B0604020202020204" pitchFamily="34" charset="0"/>
              <a:buChar char="•"/>
            </a:pPr>
            <a:r>
              <a:rPr lang="en-GB" sz="3000" dirty="0">
                <a:solidFill>
                  <a:schemeClr val="tx2">
                    <a:lumMod val="50000"/>
                  </a:schemeClr>
                </a:solidFill>
              </a:rPr>
              <a:t>Made available to the Programme Co-ordinator, Programme Board and Examination Board</a:t>
            </a:r>
            <a:endParaRPr lang="en-IE" sz="3000" dirty="0">
              <a:solidFill>
                <a:schemeClr val="tx2">
                  <a:lumMod val="50000"/>
                </a:schemeClr>
              </a:solidFill>
            </a:endParaRPr>
          </a:p>
        </p:txBody>
      </p:sp>
      <p:pic>
        <p:nvPicPr>
          <p:cNvPr id="3" name="Patd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2768117" y="3355296"/>
            <a:ext cx="609600" cy="609600"/>
          </a:xfrm>
          <a:prstGeom prst="rect">
            <a:avLst/>
          </a:prstGeom>
        </p:spPr>
      </p:pic>
    </p:spTree>
    <p:custDataLst>
      <p:tags r:id="rId1"/>
    </p:custDataLst>
    <p:extLst>
      <p:ext uri="{BB962C8B-B14F-4D97-AF65-F5344CB8AC3E}">
        <p14:creationId xmlns:p14="http://schemas.microsoft.com/office/powerpoint/2010/main" val="4109417791"/>
      </p:ext>
    </p:extLst>
  </p:cSld>
  <p:clrMapOvr>
    <a:masterClrMapping/>
  </p:clrMapOvr>
  <mc:AlternateContent xmlns:mc="http://schemas.openxmlformats.org/markup-compatibility/2006">
    <mc:Choice xmlns:p14="http://schemas.microsoft.com/office/powerpoint/2010/main" Requires="p14">
      <p:transition spd="slow" p14:dur="2000" advTm="188616"/>
    </mc:Choice>
    <mc:Fallback>
      <p:transition spd="slow" advTm="188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892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right)">
                                      <p:cBhvr>
                                        <p:cTn id="24" dur="500"/>
                                        <p:tgtEl>
                                          <p:spTgt spid="11"/>
                                        </p:tgtEl>
                                      </p:cBhvr>
                                    </p:animEffect>
                                  </p:childTnLst>
                                </p:cTn>
                              </p:par>
                              <p:par>
                                <p:cTn id="25" presetID="22" presetClass="entr" presetSubtype="2"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8.33333E-7 1.85185E-6 L 0.72174 0.00116 " pathEditMode="relative" rAng="0" ptsTypes="AA">
                                      <p:cBhvr>
                                        <p:cTn id="35" dur="2000" fill="hold"/>
                                        <p:tgtEl>
                                          <p:spTgt spid="13"/>
                                        </p:tgtEl>
                                        <p:attrNameLst>
                                          <p:attrName>ppt_x</p:attrName>
                                          <p:attrName>ppt_y</p:attrName>
                                        </p:attrNameLst>
                                      </p:cBhvr>
                                      <p:rCtr x="36081" y="46"/>
                                    </p:animMotion>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7">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7">
                                            <p:txEl>
                                              <p:pRg st="1" end="1"/>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7">
                                            <p:txEl>
                                              <p:pRg st="2" end="2"/>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7">
                                            <p:txEl>
                                              <p:pRg st="3" end="3"/>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77">
                                            <p:txEl>
                                              <p:pRg st="4" end="4"/>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77">
                                            <p:txEl>
                                              <p:pRg st="5" end="5"/>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7" fill="hold" display="0">
                  <p:stCondLst>
                    <p:cond delay="indefinite"/>
                  </p:stCondLst>
                  <p:endCondLst>
                    <p:cond evt="onStopAudio" delay="0">
                      <p:tgtEl>
                        <p:sldTgt/>
                      </p:tgtEl>
                    </p:cond>
                  </p:endCondLst>
                </p:cTn>
                <p:tgtEl>
                  <p:spTgt spid="3"/>
                </p:tgtEl>
              </p:cMediaNode>
            </p:audio>
          </p:childTnLst>
        </p:cTn>
      </p:par>
    </p:tnLst>
    <p:bldLst>
      <p:bldP spid="7" grpId="0" animBg="1"/>
      <p:bldP spid="15" grpId="0" animBg="1"/>
      <p:bldP spid="76" grpId="0"/>
      <p:bldP spid="77" grpId="0" animBg="1"/>
      <p:bldP spid="78" grpId="0" animBg="1"/>
    </p:bldLst>
  </p:timing>
  <p:extLst>
    <p:ext uri="{E180D4A7-C9FB-4DFB-919C-405C955672EB}">
      <p14:showEvtLst xmlns:p14="http://schemas.microsoft.com/office/powerpoint/2010/main">
        <p14:playEvt time="0" objId="3"/>
        <p14:stopEvt time="188616"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E" dirty="0"/>
              <a:t>Post 2016 Apprenticeships</a:t>
            </a:r>
          </a:p>
        </p:txBody>
      </p:sp>
      <p:sp>
        <p:nvSpPr>
          <p:cNvPr id="7" name="Content Placeholder 6"/>
          <p:cNvSpPr>
            <a:spLocks noGrp="1"/>
          </p:cNvSpPr>
          <p:nvPr>
            <p:ph idx="1"/>
          </p:nvPr>
        </p:nvSpPr>
        <p:spPr/>
        <p:txBody>
          <a:bodyPr>
            <a:normAutofit/>
          </a:bodyPr>
          <a:lstStyle/>
          <a:p>
            <a:pPr marL="0" indent="0">
              <a:buNone/>
            </a:pPr>
            <a:r>
              <a:rPr lang="en-IE" dirty="0"/>
              <a:t>An apprenticeship is a programme of structured education and training which formally combines and alternates learning in the workplace with learning in an education or training centre</a:t>
            </a:r>
            <a:endParaRPr lang="en-IE" sz="2200" i="1" dirty="0"/>
          </a:p>
          <a:p>
            <a:pPr marL="0" indent="0">
              <a:buNone/>
            </a:pPr>
            <a:r>
              <a:rPr lang="en-IE" sz="2200" i="1" dirty="0"/>
              <a:t>QQI Topic specific quality assurance (QA) guidelines for apprenticeship programmes</a:t>
            </a:r>
          </a:p>
          <a:p>
            <a:pPr marL="0" indent="0">
              <a:buNone/>
            </a:pPr>
            <a:endParaRPr lang="en-IE" sz="2200" i="1" dirty="0"/>
          </a:p>
          <a:p>
            <a:r>
              <a:rPr lang="en-IE" dirty="0"/>
              <a:t>Minimum of 50% workplace based learning</a:t>
            </a:r>
          </a:p>
          <a:p>
            <a:r>
              <a:rPr lang="en-IE" dirty="0"/>
              <a:t>Minimum of 2 years duration</a:t>
            </a:r>
          </a:p>
          <a:p>
            <a:r>
              <a:rPr lang="en-IE" dirty="0"/>
              <a:t>Certification in the major award only (no individual minor awards)</a:t>
            </a:r>
          </a:p>
          <a:p>
            <a:endParaRPr lang="en-IE" dirty="0"/>
          </a:p>
          <a:p>
            <a:endParaRPr lang="en-IE" dirty="0"/>
          </a:p>
        </p:txBody>
      </p:sp>
      <p:sp>
        <p:nvSpPr>
          <p:cNvPr id="5" name="Slide Number Placeholder 4"/>
          <p:cNvSpPr>
            <a:spLocks noGrp="1"/>
          </p:cNvSpPr>
          <p:nvPr>
            <p:ph type="sldNum" sz="quarter" idx="12"/>
          </p:nvPr>
        </p:nvSpPr>
        <p:spPr/>
        <p:txBody>
          <a:bodyPr/>
          <a:lstStyle/>
          <a:p>
            <a:fld id="{DEB1E597-E0B3-4243-9999-5E35DF6D44F6}" type="slidenum">
              <a:rPr lang="en-IE" smtClean="0">
                <a:solidFill>
                  <a:prstClr val="black">
                    <a:tint val="75000"/>
                  </a:prstClr>
                </a:solidFill>
              </a:rPr>
              <a:pPr/>
              <a:t>8</a:t>
            </a:fld>
            <a:endParaRPr lang="en-IE" dirty="0">
              <a:solidFill>
                <a:prstClr val="black">
                  <a:tint val="75000"/>
                </a:prstClr>
              </a:solidFill>
            </a:endParaRPr>
          </a:p>
        </p:txBody>
      </p:sp>
      <p:pic>
        <p:nvPicPr>
          <p:cNvPr id="8" name="Picture 7">
            <a:hlinkClick r:id="rId6"/>
            <a:extLst>
              <a:ext uri="{FF2B5EF4-FFF2-40B4-BE49-F238E27FC236}">
                <a16:creationId xmlns:a16="http://schemas.microsoft.com/office/drawing/2014/main" id="{3D42A99D-912E-4029-B1B2-50D821F7D08C}"/>
              </a:ext>
            </a:extLst>
          </p:cNvPr>
          <p:cNvPicPr>
            <a:picLocks noChangeAspect="1"/>
          </p:cNvPicPr>
          <p:nvPr/>
        </p:nvPicPr>
        <p:blipFill>
          <a:blip r:embed="rId7"/>
          <a:stretch>
            <a:fillRect/>
          </a:stretch>
        </p:blipFill>
        <p:spPr>
          <a:xfrm>
            <a:off x="10434240" y="3036674"/>
            <a:ext cx="1570231" cy="2011159"/>
          </a:xfrm>
          <a:prstGeom prst="rect">
            <a:avLst/>
          </a:prstGeom>
        </p:spPr>
      </p:pic>
      <p:sp>
        <p:nvSpPr>
          <p:cNvPr id="2" name="Rectangle 1">
            <a:extLst>
              <a:ext uri="{FF2B5EF4-FFF2-40B4-BE49-F238E27FC236}">
                <a16:creationId xmlns:a16="http://schemas.microsoft.com/office/drawing/2014/main" id="{C0F48C7F-F449-4D3E-97A1-90D542C7647C}"/>
              </a:ext>
            </a:extLst>
          </p:cNvPr>
          <p:cNvSpPr/>
          <p:nvPr/>
        </p:nvSpPr>
        <p:spPr>
          <a:xfrm>
            <a:off x="-71120" y="1696720"/>
            <a:ext cx="12192000" cy="5161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9" name="Picture 8">
            <a:extLst>
              <a:ext uri="{FF2B5EF4-FFF2-40B4-BE49-F238E27FC236}">
                <a16:creationId xmlns:a16="http://schemas.microsoft.com/office/drawing/2014/main" id="{303C1748-401D-4C0D-B30E-DA49276AC2F5}"/>
              </a:ext>
            </a:extLst>
          </p:cNvPr>
          <p:cNvPicPr>
            <a:picLocks noChangeAspect="1"/>
          </p:cNvPicPr>
          <p:nvPr/>
        </p:nvPicPr>
        <p:blipFill>
          <a:blip r:embed="rId8"/>
          <a:stretch>
            <a:fillRect/>
          </a:stretch>
        </p:blipFill>
        <p:spPr>
          <a:xfrm>
            <a:off x="3231919" y="4226359"/>
            <a:ext cx="3650014" cy="2570541"/>
          </a:xfrm>
          <a:prstGeom prst="rect">
            <a:avLst/>
          </a:prstGeom>
        </p:spPr>
      </p:pic>
      <p:pic>
        <p:nvPicPr>
          <p:cNvPr id="10" name="Graphic 9" descr="Clipboard Checked">
            <a:extLst>
              <a:ext uri="{FF2B5EF4-FFF2-40B4-BE49-F238E27FC236}">
                <a16:creationId xmlns:a16="http://schemas.microsoft.com/office/drawing/2014/main" id="{AA9A3E75-499C-46B8-A85D-DE4ED69F25C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13963" y="1352317"/>
            <a:ext cx="3007360" cy="3007360"/>
          </a:xfrm>
          <a:prstGeom prst="rect">
            <a:avLst/>
          </a:prstGeom>
        </p:spPr>
      </p:pic>
      <p:pic>
        <p:nvPicPr>
          <p:cNvPr id="11" name="Picture 10">
            <a:extLst>
              <a:ext uri="{FF2B5EF4-FFF2-40B4-BE49-F238E27FC236}">
                <a16:creationId xmlns:a16="http://schemas.microsoft.com/office/drawing/2014/main" id="{3EFBF288-FD14-491D-B52A-5D073765CAC1}"/>
              </a:ext>
            </a:extLst>
          </p:cNvPr>
          <p:cNvPicPr>
            <a:picLocks noChangeAspect="1"/>
          </p:cNvPicPr>
          <p:nvPr/>
        </p:nvPicPr>
        <p:blipFill>
          <a:blip r:embed="rId11"/>
          <a:stretch>
            <a:fillRect/>
          </a:stretch>
        </p:blipFill>
        <p:spPr>
          <a:xfrm>
            <a:off x="9902896" y="1495266"/>
            <a:ext cx="1876971" cy="2080768"/>
          </a:xfrm>
          <a:prstGeom prst="rect">
            <a:avLst/>
          </a:prstGeom>
        </p:spPr>
      </p:pic>
      <p:pic>
        <p:nvPicPr>
          <p:cNvPr id="12" name="Picture 11">
            <a:extLst>
              <a:ext uri="{FF2B5EF4-FFF2-40B4-BE49-F238E27FC236}">
                <a16:creationId xmlns:a16="http://schemas.microsoft.com/office/drawing/2014/main" id="{565CE581-32D9-4262-97DE-D1A68605451D}"/>
              </a:ext>
            </a:extLst>
          </p:cNvPr>
          <p:cNvPicPr>
            <a:picLocks noChangeAspect="1"/>
          </p:cNvPicPr>
          <p:nvPr/>
        </p:nvPicPr>
        <p:blipFill>
          <a:blip r:embed="rId12"/>
          <a:stretch>
            <a:fillRect/>
          </a:stretch>
        </p:blipFill>
        <p:spPr>
          <a:xfrm>
            <a:off x="7083381" y="3896360"/>
            <a:ext cx="4419600" cy="1343025"/>
          </a:xfrm>
          <a:prstGeom prst="rect">
            <a:avLst/>
          </a:prstGeom>
        </p:spPr>
      </p:pic>
      <p:pic>
        <p:nvPicPr>
          <p:cNvPr id="13" name="Picture 12">
            <a:extLst>
              <a:ext uri="{FF2B5EF4-FFF2-40B4-BE49-F238E27FC236}">
                <a16:creationId xmlns:a16="http://schemas.microsoft.com/office/drawing/2014/main" id="{B48739EF-E9C9-474A-8A62-15DA7276DF8B}"/>
              </a:ext>
            </a:extLst>
          </p:cNvPr>
          <p:cNvPicPr>
            <a:picLocks noChangeAspect="1"/>
          </p:cNvPicPr>
          <p:nvPr/>
        </p:nvPicPr>
        <p:blipFill>
          <a:blip r:embed="rId13"/>
          <a:stretch>
            <a:fillRect/>
          </a:stretch>
        </p:blipFill>
        <p:spPr>
          <a:xfrm>
            <a:off x="7228998" y="1717381"/>
            <a:ext cx="2242234" cy="2085653"/>
          </a:xfrm>
          <a:prstGeom prst="rect">
            <a:avLst/>
          </a:prstGeom>
        </p:spPr>
      </p:pic>
      <p:pic>
        <p:nvPicPr>
          <p:cNvPr id="21" name="Picture 20" descr="Person reviewing paper on a table">
            <a:extLst>
              <a:ext uri="{FF2B5EF4-FFF2-40B4-BE49-F238E27FC236}">
                <a16:creationId xmlns:a16="http://schemas.microsoft.com/office/drawing/2014/main" id="{94D2DE15-9263-4D22-8A59-CD28DF0830C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87753" y="1805539"/>
            <a:ext cx="3223737" cy="2151781"/>
          </a:xfrm>
          <a:prstGeom prst="rect">
            <a:avLst/>
          </a:prstGeom>
        </p:spPr>
      </p:pic>
      <p:pic>
        <p:nvPicPr>
          <p:cNvPr id="23" name="Picture 22" descr="Businesswoman brainstorming at board in office">
            <a:extLst>
              <a:ext uri="{FF2B5EF4-FFF2-40B4-BE49-F238E27FC236}">
                <a16:creationId xmlns:a16="http://schemas.microsoft.com/office/drawing/2014/main" id="{47488AD0-2BC7-41BA-BBAD-40484F30320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6409" y="4704080"/>
            <a:ext cx="2778378" cy="1851800"/>
          </a:xfrm>
          <a:prstGeom prst="rect">
            <a:avLst/>
          </a:prstGeom>
        </p:spPr>
      </p:pic>
      <p:pic>
        <p:nvPicPr>
          <p:cNvPr id="25" name="Picture 24">
            <a:extLst>
              <a:ext uri="{FF2B5EF4-FFF2-40B4-BE49-F238E27FC236}">
                <a16:creationId xmlns:a16="http://schemas.microsoft.com/office/drawing/2014/main" id="{5476C2D4-E2C2-404A-B7D5-48C7A7E65905}"/>
              </a:ext>
            </a:extLst>
          </p:cNvPr>
          <p:cNvPicPr>
            <a:picLocks noChangeAspect="1"/>
          </p:cNvPicPr>
          <p:nvPr/>
        </p:nvPicPr>
        <p:blipFill>
          <a:blip r:embed="rId16"/>
          <a:stretch>
            <a:fillRect/>
          </a:stretch>
        </p:blipFill>
        <p:spPr>
          <a:xfrm>
            <a:off x="7773821" y="3938746"/>
            <a:ext cx="3486150" cy="2847975"/>
          </a:xfrm>
          <a:prstGeom prst="rect">
            <a:avLst/>
          </a:prstGeom>
        </p:spPr>
      </p:pic>
      <p:pic>
        <p:nvPicPr>
          <p:cNvPr id="51" name="Picture 50">
            <a:extLst>
              <a:ext uri="{FF2B5EF4-FFF2-40B4-BE49-F238E27FC236}">
                <a16:creationId xmlns:a16="http://schemas.microsoft.com/office/drawing/2014/main" id="{14C486D2-F7E1-4016-96CE-90B01B09E661}"/>
              </a:ext>
            </a:extLst>
          </p:cNvPr>
          <p:cNvPicPr>
            <a:picLocks noChangeAspect="1"/>
          </p:cNvPicPr>
          <p:nvPr/>
        </p:nvPicPr>
        <p:blipFill>
          <a:blip r:embed="rId17"/>
          <a:stretch>
            <a:fillRect/>
          </a:stretch>
        </p:blipFill>
        <p:spPr>
          <a:xfrm>
            <a:off x="9417875" y="3026651"/>
            <a:ext cx="2635286" cy="2530869"/>
          </a:xfrm>
          <a:prstGeom prst="rect">
            <a:avLst/>
          </a:prstGeom>
        </p:spPr>
      </p:pic>
      <p:pic>
        <p:nvPicPr>
          <p:cNvPr id="3" name="PATD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2811320" y="3343778"/>
            <a:ext cx="609600" cy="678834"/>
          </a:xfrm>
          <a:prstGeom prst="rect">
            <a:avLst/>
          </a:prstGeom>
        </p:spPr>
      </p:pic>
    </p:spTree>
    <p:custDataLst>
      <p:tags r:id="rId1"/>
    </p:custDataLst>
    <p:extLst>
      <p:ext uri="{BB962C8B-B14F-4D97-AF65-F5344CB8AC3E}">
        <p14:creationId xmlns:p14="http://schemas.microsoft.com/office/powerpoint/2010/main" val="820113580"/>
      </p:ext>
    </p:extLst>
  </p:cSld>
  <p:clrMapOvr>
    <a:masterClrMapping/>
  </p:clrMapOvr>
  <mc:AlternateContent xmlns:mc="http://schemas.openxmlformats.org/markup-compatibility/2006">
    <mc:Choice xmlns:p14="http://schemas.microsoft.com/office/powerpoint/2010/main" Requires="p14">
      <p:transition spd="slow" p14:dur="2000" advTm="181472"/>
    </mc:Choice>
    <mc:Fallback>
      <p:transition spd="slow" advTm="181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99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1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2"/>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11"/>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3"/>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10"/>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21"/>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23"/>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9"/>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2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wipe(down)">
                                      <p:cBhvr>
                                        <p:cTn id="70" dur="500"/>
                                        <p:tgtEl>
                                          <p:spTgt spid="51"/>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3"/>
                </p:tgtEl>
              </p:cMediaNode>
            </p:audio>
          </p:childTnLst>
        </p:cTn>
      </p:par>
    </p:tnLst>
    <p:bldLst>
      <p:bldP spid="2" grpId="0" animBg="1"/>
      <p:bldP spid="2" grpId="1" animBg="1"/>
    </p:bldLst>
  </p:timing>
  <p:extLst>
    <p:ext uri="{E180D4A7-C9FB-4DFB-919C-405C955672EB}">
      <p14:showEvtLst xmlns:p14="http://schemas.microsoft.com/office/powerpoint/2010/main">
        <p14:playEvt time="0" objId="3"/>
        <p14:stopEvt time="181006"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IE" dirty="0"/>
              <a:t>Grid of Level Indicators for the National Framework of Qualifications </a:t>
            </a:r>
            <a:br>
              <a:rPr lang="en-IE" dirty="0"/>
            </a:br>
            <a:endParaRPr lang="en-IE" dirty="0"/>
          </a:p>
          <a:p>
            <a:r>
              <a:rPr lang="en-IE" dirty="0"/>
              <a:t>QQI Professional Award Type Descriptors (PATD) </a:t>
            </a:r>
            <a:br>
              <a:rPr lang="en-IE" dirty="0"/>
            </a:br>
            <a:endParaRPr lang="en-IE" dirty="0"/>
          </a:p>
          <a:p>
            <a:r>
              <a:rPr lang="en-IE" dirty="0"/>
              <a:t>Minimum Intended Learning Outcomes (programme and module) included in the validated apprenticeship programme </a:t>
            </a:r>
          </a:p>
          <a:p>
            <a:endParaRPr lang="en-IE" dirty="0"/>
          </a:p>
          <a:p>
            <a:r>
              <a:rPr lang="en-IE" i="1" dirty="0"/>
              <a:t>Occupational Profile</a:t>
            </a:r>
          </a:p>
          <a:p>
            <a:endParaRPr lang="en-IE" dirty="0"/>
          </a:p>
        </p:txBody>
      </p:sp>
      <p:sp>
        <p:nvSpPr>
          <p:cNvPr id="2" name="Title 1"/>
          <p:cNvSpPr>
            <a:spLocks noGrp="1"/>
          </p:cNvSpPr>
          <p:nvPr>
            <p:ph type="title"/>
          </p:nvPr>
        </p:nvSpPr>
        <p:spPr/>
        <p:txBody>
          <a:bodyPr/>
          <a:lstStyle/>
          <a:p>
            <a:r>
              <a:rPr lang="en-IE" dirty="0"/>
              <a:t>Where can I learn about standards?</a:t>
            </a:r>
          </a:p>
        </p:txBody>
      </p:sp>
      <p:sp>
        <p:nvSpPr>
          <p:cNvPr id="6" name="Slide Number Placeholder 5"/>
          <p:cNvSpPr>
            <a:spLocks noGrp="1"/>
          </p:cNvSpPr>
          <p:nvPr>
            <p:ph type="sldNum" sz="quarter" idx="12"/>
          </p:nvPr>
        </p:nvSpPr>
        <p:spPr/>
        <p:txBody>
          <a:bodyPr/>
          <a:lstStyle/>
          <a:p>
            <a:fld id="{DEB1E597-E0B3-4243-9999-5E35DF6D44F6}" type="slidenum">
              <a:rPr lang="en-IE" smtClean="0">
                <a:solidFill>
                  <a:prstClr val="black">
                    <a:tint val="75000"/>
                  </a:prstClr>
                </a:solidFill>
              </a:rPr>
              <a:pPr/>
              <a:t>9</a:t>
            </a:fld>
            <a:endParaRPr lang="en-IE" dirty="0">
              <a:solidFill>
                <a:prstClr val="black">
                  <a:tint val="75000"/>
                </a:prstClr>
              </a:solidFill>
            </a:endParaRPr>
          </a:p>
        </p:txBody>
      </p:sp>
      <p:pic>
        <p:nvPicPr>
          <p:cNvPr id="8" name="Picture 7">
            <a:extLst>
              <a:ext uri="{FF2B5EF4-FFF2-40B4-BE49-F238E27FC236}">
                <a16:creationId xmlns:a16="http://schemas.microsoft.com/office/drawing/2014/main" id="{B6A7C1C0-E792-45B8-8DE5-077870760F0F}"/>
              </a:ext>
            </a:extLst>
          </p:cNvPr>
          <p:cNvPicPr>
            <a:picLocks noChangeAspect="1"/>
          </p:cNvPicPr>
          <p:nvPr/>
        </p:nvPicPr>
        <p:blipFill>
          <a:blip r:embed="rId6"/>
          <a:stretch>
            <a:fillRect/>
          </a:stretch>
        </p:blipFill>
        <p:spPr>
          <a:xfrm>
            <a:off x="6679819" y="2566837"/>
            <a:ext cx="5512181" cy="3884010"/>
          </a:xfrm>
          <a:prstGeom prst="rect">
            <a:avLst/>
          </a:prstGeom>
        </p:spPr>
      </p:pic>
      <p:pic>
        <p:nvPicPr>
          <p:cNvPr id="7" name="Picture 6">
            <a:extLst>
              <a:ext uri="{FF2B5EF4-FFF2-40B4-BE49-F238E27FC236}">
                <a16:creationId xmlns:a16="http://schemas.microsoft.com/office/drawing/2014/main" id="{5E13BE7F-38CA-41D3-940A-726F407F17F4}"/>
              </a:ext>
            </a:extLst>
          </p:cNvPr>
          <p:cNvPicPr>
            <a:picLocks noChangeAspect="1"/>
          </p:cNvPicPr>
          <p:nvPr/>
        </p:nvPicPr>
        <p:blipFill>
          <a:blip r:embed="rId7"/>
          <a:stretch>
            <a:fillRect/>
          </a:stretch>
        </p:blipFill>
        <p:spPr>
          <a:xfrm>
            <a:off x="7132320" y="3862295"/>
            <a:ext cx="4999171" cy="3271129"/>
          </a:xfrm>
          <a:prstGeom prst="rect">
            <a:avLst/>
          </a:prstGeom>
        </p:spPr>
      </p:pic>
      <p:pic>
        <p:nvPicPr>
          <p:cNvPr id="11" name="Picture 10">
            <a:hlinkClick r:id="rId8"/>
            <a:extLst>
              <a:ext uri="{FF2B5EF4-FFF2-40B4-BE49-F238E27FC236}">
                <a16:creationId xmlns:a16="http://schemas.microsoft.com/office/drawing/2014/main" id="{31AF7FF6-8C21-491A-98BD-13E024F743B1}"/>
              </a:ext>
            </a:extLst>
          </p:cNvPr>
          <p:cNvPicPr>
            <a:picLocks noChangeAspect="1"/>
          </p:cNvPicPr>
          <p:nvPr/>
        </p:nvPicPr>
        <p:blipFill>
          <a:blip r:embed="rId9"/>
          <a:stretch>
            <a:fillRect/>
          </a:stretch>
        </p:blipFill>
        <p:spPr>
          <a:xfrm>
            <a:off x="8566957" y="3542351"/>
            <a:ext cx="2588723" cy="3315649"/>
          </a:xfrm>
          <a:prstGeom prst="rect">
            <a:avLst/>
          </a:prstGeom>
        </p:spPr>
      </p:pic>
      <p:pic>
        <p:nvPicPr>
          <p:cNvPr id="27" name="Picture 26">
            <a:extLst>
              <a:ext uri="{FF2B5EF4-FFF2-40B4-BE49-F238E27FC236}">
                <a16:creationId xmlns:a16="http://schemas.microsoft.com/office/drawing/2014/main" id="{7E21EBDA-E37F-4502-9E03-C2E7F34C6916}"/>
              </a:ext>
            </a:extLst>
          </p:cNvPr>
          <p:cNvPicPr>
            <a:picLocks noChangeAspect="1"/>
          </p:cNvPicPr>
          <p:nvPr/>
        </p:nvPicPr>
        <p:blipFill>
          <a:blip r:embed="rId10"/>
          <a:stretch>
            <a:fillRect/>
          </a:stretch>
        </p:blipFill>
        <p:spPr>
          <a:xfrm>
            <a:off x="19869" y="1624619"/>
            <a:ext cx="12192000" cy="5233381"/>
          </a:xfrm>
          <a:prstGeom prst="rect">
            <a:avLst/>
          </a:prstGeom>
        </p:spPr>
      </p:pic>
      <p:pic>
        <p:nvPicPr>
          <p:cNvPr id="28" name="Picture 27">
            <a:extLst>
              <a:ext uri="{FF2B5EF4-FFF2-40B4-BE49-F238E27FC236}">
                <a16:creationId xmlns:a16="http://schemas.microsoft.com/office/drawing/2014/main" id="{D495A403-453C-4ECC-BC06-D415FBC810DB}"/>
              </a:ext>
            </a:extLst>
          </p:cNvPr>
          <p:cNvPicPr>
            <a:picLocks noChangeAspect="1"/>
          </p:cNvPicPr>
          <p:nvPr/>
        </p:nvPicPr>
        <p:blipFill>
          <a:blip r:embed="rId11"/>
          <a:stretch>
            <a:fillRect/>
          </a:stretch>
        </p:blipFill>
        <p:spPr>
          <a:xfrm>
            <a:off x="-20771" y="1695739"/>
            <a:ext cx="12192000" cy="5074794"/>
          </a:xfrm>
          <a:prstGeom prst="rect">
            <a:avLst/>
          </a:prstGeom>
        </p:spPr>
      </p:pic>
      <p:pic>
        <p:nvPicPr>
          <p:cNvPr id="29" name="Picture 28">
            <a:extLst>
              <a:ext uri="{FF2B5EF4-FFF2-40B4-BE49-F238E27FC236}">
                <a16:creationId xmlns:a16="http://schemas.microsoft.com/office/drawing/2014/main" id="{5B329C30-5274-4C5F-8917-C02F56062459}"/>
              </a:ext>
            </a:extLst>
          </p:cNvPr>
          <p:cNvPicPr>
            <a:picLocks noChangeAspect="1"/>
          </p:cNvPicPr>
          <p:nvPr/>
        </p:nvPicPr>
        <p:blipFill>
          <a:blip r:embed="rId12"/>
          <a:stretch>
            <a:fillRect/>
          </a:stretch>
        </p:blipFill>
        <p:spPr>
          <a:xfrm>
            <a:off x="-20320" y="574952"/>
            <a:ext cx="12192000" cy="6216095"/>
          </a:xfrm>
          <a:prstGeom prst="rect">
            <a:avLst/>
          </a:prstGeom>
        </p:spPr>
      </p:pic>
      <p:pic>
        <p:nvPicPr>
          <p:cNvPr id="4" name="Patd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2738018" y="3165968"/>
            <a:ext cx="609600" cy="609600"/>
          </a:xfrm>
          <a:prstGeom prst="rect">
            <a:avLst/>
          </a:prstGeom>
        </p:spPr>
      </p:pic>
    </p:spTree>
    <p:custDataLst>
      <p:tags r:id="rId1"/>
    </p:custDataLst>
    <p:extLst>
      <p:ext uri="{BB962C8B-B14F-4D97-AF65-F5344CB8AC3E}">
        <p14:creationId xmlns:p14="http://schemas.microsoft.com/office/powerpoint/2010/main" val="1112587870"/>
      </p:ext>
    </p:extLst>
  </p:cSld>
  <p:clrMapOvr>
    <a:masterClrMapping/>
  </p:clrMapOvr>
  <mc:AlternateContent xmlns:mc="http://schemas.openxmlformats.org/markup-compatibility/2006">
    <mc:Choice xmlns:p14="http://schemas.microsoft.com/office/powerpoint/2010/main" Requires="p14">
      <p:transition spd="slow" p14:dur="2000" advTm="177780"/>
    </mc:Choice>
    <mc:Fallback>
      <p:transition spd="slow" advTm="177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689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down)">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27"/>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28"/>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2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down)">
                                      <p:cBhvr>
                                        <p:cTn id="6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176915"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3.1|7.8|22.1|0.9|2.4|3|2|21.8|9.2|20.8|2.2|22.5|4.1"/>
</p:tagLst>
</file>

<file path=ppt/tags/tag11.xml><?xml version="1.0" encoding="utf-8"?>
<p:tagLst xmlns:a="http://schemas.openxmlformats.org/drawingml/2006/main" xmlns:r="http://schemas.openxmlformats.org/officeDocument/2006/relationships" xmlns:p="http://schemas.openxmlformats.org/presentationml/2006/main">
  <p:tag name="TIMING" val="|5.6|31.3|8.2|17.3|26.2|19.4|7.4|1.9|2.6|1.6|2.1|0.7|1.6|22.3|1.8|10.2|34.3|5|0.9|0.9|1.3|1.6|3.9"/>
</p:tagLst>
</file>

<file path=ppt/tags/tag12.xml><?xml version="1.0" encoding="utf-8"?>
<p:tagLst xmlns:a="http://schemas.openxmlformats.org/drawingml/2006/main" xmlns:r="http://schemas.openxmlformats.org/officeDocument/2006/relationships" xmlns:p="http://schemas.openxmlformats.org/presentationml/2006/main">
  <p:tag name="TIMING" val="|5.6|23.2|30.9|23.3|80.6"/>
</p:tagLst>
</file>

<file path=ppt/tags/tag13.xml><?xml version="1.0" encoding="utf-8"?>
<p:tagLst xmlns:a="http://schemas.openxmlformats.org/drawingml/2006/main" xmlns:r="http://schemas.openxmlformats.org/officeDocument/2006/relationships" xmlns:p="http://schemas.openxmlformats.org/presentationml/2006/main">
  <p:tag name="TIMING" val="|16.4|1.9|2|2.1|1.8|1.7|1.7|1.8|1.5"/>
</p:tagLst>
</file>

<file path=ppt/tags/tag14.xml><?xml version="1.0" encoding="utf-8"?>
<p:tagLst xmlns:a="http://schemas.openxmlformats.org/drawingml/2006/main" xmlns:r="http://schemas.openxmlformats.org/officeDocument/2006/relationships" xmlns:p="http://schemas.openxmlformats.org/presentationml/2006/main">
  <p:tag name="TIMING" val="|23.2|13.2|18.6|11|21.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7.5"/>
</p:tagLst>
</file>

<file path=ppt/tags/tag4.xml><?xml version="1.0" encoding="utf-8"?>
<p:tagLst xmlns:a="http://schemas.openxmlformats.org/drawingml/2006/main" xmlns:r="http://schemas.openxmlformats.org/officeDocument/2006/relationships" xmlns:p="http://schemas.openxmlformats.org/presentationml/2006/main">
  <p:tag name="TIMING" val="|19.5|8.2|22.8|7.2|22.7|3.6"/>
</p:tagLst>
</file>

<file path=ppt/tags/tag5.xml><?xml version="1.0" encoding="utf-8"?>
<p:tagLst xmlns:a="http://schemas.openxmlformats.org/drawingml/2006/main" xmlns:r="http://schemas.openxmlformats.org/officeDocument/2006/relationships" xmlns:p="http://schemas.openxmlformats.org/presentationml/2006/main">
  <p:tag name="TIMING" val="|3|8.4|7.6|9.1|4.3|4|3.1|4.4|2.9|18.8"/>
</p:tagLst>
</file>

<file path=ppt/tags/tag6.xml><?xml version="1.0" encoding="utf-8"?>
<p:tagLst xmlns:a="http://schemas.openxmlformats.org/drawingml/2006/main" xmlns:r="http://schemas.openxmlformats.org/officeDocument/2006/relationships" xmlns:p="http://schemas.openxmlformats.org/presentationml/2006/main">
  <p:tag name="TIMING" val="|29.5|34.8|4.3|7.6|15.3|6.2|1.4|7.6|8.2|14.1"/>
</p:tagLst>
</file>

<file path=ppt/tags/tag7.xml><?xml version="1.0" encoding="utf-8"?>
<p:tagLst xmlns:a="http://schemas.openxmlformats.org/drawingml/2006/main" xmlns:r="http://schemas.openxmlformats.org/officeDocument/2006/relationships" xmlns:p="http://schemas.openxmlformats.org/presentationml/2006/main">
  <p:tag name="TIMING" val="|14.2|29.6|10.6"/>
</p:tagLst>
</file>

<file path=ppt/tags/tag8.xml><?xml version="1.0" encoding="utf-8"?>
<p:tagLst xmlns:a="http://schemas.openxmlformats.org/drawingml/2006/main" xmlns:r="http://schemas.openxmlformats.org/officeDocument/2006/relationships" xmlns:p="http://schemas.openxmlformats.org/presentationml/2006/main">
  <p:tag name="TIMING" val="|16.8|2.8|4.8|1.7|17.7|2.8|2.3|1.8|7.2|6.6|10.9|2.8|26.3|17.1|8.8|30.5|8.2"/>
</p:tagLst>
</file>

<file path=ppt/tags/tag9.xml><?xml version="1.0" encoding="utf-8"?>
<p:tagLst xmlns:a="http://schemas.openxmlformats.org/drawingml/2006/main" xmlns:r="http://schemas.openxmlformats.org/officeDocument/2006/relationships" xmlns:p="http://schemas.openxmlformats.org/presentationml/2006/main">
  <p:tag name="TIMING" val="|26.8|6.3|8.1|22.3|8.3|23.4|0.9|12.7|17.6|34.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8841</TotalTime>
  <Words>3712</Words>
  <Application>Microsoft Office PowerPoint</Application>
  <PresentationFormat>Widescreen</PresentationFormat>
  <Paragraphs>233</Paragraphs>
  <Slides>13</Slides>
  <Notes>13</Notes>
  <HiddenSlides>0</HiddenSlides>
  <MMClips>14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1_Office Theme</vt:lpstr>
      <vt:lpstr>The external authentication process in programmes leading to awards as described in the QQI  Professional Award-type Descriptors (PATDs)   </vt:lpstr>
      <vt:lpstr>This presentation</vt:lpstr>
      <vt:lpstr>QQI Professional Award-Type Descriptors</vt:lpstr>
      <vt:lpstr>PowerPoint Presentation</vt:lpstr>
      <vt:lpstr>Quality Assurance</vt:lpstr>
      <vt:lpstr>Co-ordinating and Collaborating Providers</vt:lpstr>
      <vt:lpstr>Co-ordinating and Collaborating Providers and the External Authenticator</vt:lpstr>
      <vt:lpstr>Post 2016 Apprenticeships</vt:lpstr>
      <vt:lpstr>Where can I learn about standards?</vt:lpstr>
      <vt:lpstr>Minimum Intended Learning Outcomes</vt:lpstr>
      <vt:lpstr>Externally authenticating using MIPLOs, MIMLOs and MISLOs</vt:lpstr>
      <vt:lpstr>Preparing for External Authentication - Apprenticeship</vt:lpstr>
      <vt:lpstr>Annotated Professional Award-type Descriptors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Sheehy</dc:creator>
  <cp:lastModifiedBy>Mary Sheehy</cp:lastModifiedBy>
  <cp:revision>535</cp:revision>
  <cp:lastPrinted>2020-10-13T13:39:11Z</cp:lastPrinted>
  <dcterms:created xsi:type="dcterms:W3CDTF">2016-03-10T10:55:32Z</dcterms:created>
  <dcterms:modified xsi:type="dcterms:W3CDTF">2020-10-14T09:46:36Z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A942858D-DA4A-456E-B610-DC05579F2753</vt:lpwstr>
  </property>
  <property fmtid="{D5CDD505-2E9C-101B-9397-08002B2CF9AE}" pid="3" name="ArticulatePath">
    <vt:lpwstr>Presentation1</vt:lpwstr>
  </property>
</Properties>
</file>