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70" r:id="rId2"/>
    <p:sldId id="279" r:id="rId3"/>
    <p:sldId id="636" r:id="rId4"/>
    <p:sldId id="634" r:id="rId5"/>
    <p:sldId id="616" r:id="rId6"/>
    <p:sldId id="638" r:id="rId7"/>
    <p:sldId id="637" r:id="rId8"/>
    <p:sldId id="632" r:id="rId9"/>
    <p:sldId id="622" r:id="rId10"/>
    <p:sldId id="629" r:id="rId11"/>
  </p:sldIdLst>
  <p:sldSz cx="12192000" cy="6858000"/>
  <p:notesSz cx="6858000" cy="9945688"/>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8080"/>
    <a:srgbClr val="00CC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6" autoAdjust="0"/>
    <p:restoredTop sz="55025" autoAdjust="0"/>
  </p:normalViewPr>
  <p:slideViewPr>
    <p:cSldViewPr snapToGrid="0">
      <p:cViewPr varScale="1">
        <p:scale>
          <a:sx n="83" d="100"/>
          <a:sy n="83" d="100"/>
        </p:scale>
        <p:origin x="60" y="540"/>
      </p:cViewPr>
      <p:guideLst>
        <p:guide orient="horz" pos="2160"/>
        <p:guide pos="3840"/>
      </p:guideLst>
    </p:cSldViewPr>
  </p:slideViewPr>
  <p:notesTextViewPr>
    <p:cViewPr>
      <p:scale>
        <a:sx n="150" d="100"/>
        <a:sy n="1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D7410-9C1A-49BA-B646-5D2D20B88958}" type="doc">
      <dgm:prSet loTypeId="urn:microsoft.com/office/officeart/2005/8/layout/process1" loCatId="process" qsTypeId="urn:microsoft.com/office/officeart/2005/8/quickstyle/simple1" qsCatId="simple" csTypeId="urn:microsoft.com/office/officeart/2005/8/colors/accent1_2" csCatId="accent1" phldr="1"/>
      <dgm:spPr/>
    </dgm:pt>
    <dgm:pt modelId="{974B4F15-66CD-4A48-AC94-B96AECD657E4}">
      <dgm:prSet phldrT="[Text]"/>
      <dgm:spPr>
        <a:solidFill>
          <a:srgbClr val="7030A0"/>
        </a:solidFill>
      </dgm:spPr>
      <dgm:t>
        <a:bodyPr/>
        <a:lstStyle/>
        <a:p>
          <a:r>
            <a:rPr lang="en-US" dirty="0"/>
            <a:t>Unsuccessful</a:t>
          </a:r>
        </a:p>
      </dgm:t>
    </dgm:pt>
    <dgm:pt modelId="{621631B2-50E2-4DE4-AFFE-B689BA207CD0}" type="parTrans" cxnId="{F53BFD40-1376-47B4-9F08-75A9351024CF}">
      <dgm:prSet/>
      <dgm:spPr/>
      <dgm:t>
        <a:bodyPr/>
        <a:lstStyle/>
        <a:p>
          <a:endParaRPr lang="en-US"/>
        </a:p>
      </dgm:t>
    </dgm:pt>
    <dgm:pt modelId="{A27D5BE6-7042-40A2-9063-935DDA019714}" type="sibTrans" cxnId="{F53BFD40-1376-47B4-9F08-75A9351024CF}">
      <dgm:prSet/>
      <dgm:spPr/>
      <dgm:t>
        <a:bodyPr/>
        <a:lstStyle/>
        <a:p>
          <a:endParaRPr lang="en-US" dirty="0"/>
        </a:p>
      </dgm:t>
    </dgm:pt>
    <dgm:pt modelId="{9DD8EDB8-52D7-4F53-8DE9-FECF0F9A0C77}">
      <dgm:prSet phldrT="[Text]"/>
      <dgm:spPr>
        <a:solidFill>
          <a:srgbClr val="C00000"/>
        </a:solidFill>
      </dgm:spPr>
      <dgm:t>
        <a:bodyPr/>
        <a:lstStyle/>
        <a:p>
          <a:r>
            <a:rPr lang="en-US" dirty="0"/>
            <a:t>Pass</a:t>
          </a:r>
        </a:p>
      </dgm:t>
    </dgm:pt>
    <dgm:pt modelId="{902EEB8C-6DD6-45BE-9448-CFC2E370F875}" type="parTrans" cxnId="{1ED14D18-5D29-422B-B4B9-49DED095CC93}">
      <dgm:prSet/>
      <dgm:spPr/>
      <dgm:t>
        <a:bodyPr/>
        <a:lstStyle/>
        <a:p>
          <a:endParaRPr lang="en-US"/>
        </a:p>
      </dgm:t>
    </dgm:pt>
    <dgm:pt modelId="{A921A8FC-C019-4A25-A29D-C79B06C059AA}" type="sibTrans" cxnId="{1ED14D18-5D29-422B-B4B9-49DED095CC93}">
      <dgm:prSet/>
      <dgm:spPr/>
      <dgm:t>
        <a:bodyPr/>
        <a:lstStyle/>
        <a:p>
          <a:endParaRPr lang="en-US" dirty="0"/>
        </a:p>
      </dgm:t>
    </dgm:pt>
    <dgm:pt modelId="{0D0041C0-22CD-4B9B-BB64-35A08EE8A968}">
      <dgm:prSet phldrT="[Text]"/>
      <dgm:spPr>
        <a:solidFill>
          <a:srgbClr val="00B050"/>
        </a:solidFill>
      </dgm:spPr>
      <dgm:t>
        <a:bodyPr/>
        <a:lstStyle/>
        <a:p>
          <a:r>
            <a:rPr lang="en-US" dirty="0"/>
            <a:t>Merit</a:t>
          </a:r>
        </a:p>
      </dgm:t>
    </dgm:pt>
    <dgm:pt modelId="{8354BC51-D595-4B4C-92D9-A7CFA12D39B7}" type="parTrans" cxnId="{DB66D1F2-C06D-4635-A3C6-27333131B867}">
      <dgm:prSet/>
      <dgm:spPr/>
      <dgm:t>
        <a:bodyPr/>
        <a:lstStyle/>
        <a:p>
          <a:endParaRPr lang="en-US"/>
        </a:p>
      </dgm:t>
    </dgm:pt>
    <dgm:pt modelId="{74197AFC-C671-4438-AD1D-79481D16AC9A}" type="sibTrans" cxnId="{DB66D1F2-C06D-4635-A3C6-27333131B867}">
      <dgm:prSet/>
      <dgm:spPr/>
      <dgm:t>
        <a:bodyPr/>
        <a:lstStyle/>
        <a:p>
          <a:endParaRPr lang="en-US" dirty="0"/>
        </a:p>
      </dgm:t>
    </dgm:pt>
    <dgm:pt modelId="{0CCB8E1B-F83A-4835-ACB9-E42164D0299F}">
      <dgm:prSet phldrT="[Text]"/>
      <dgm:spPr>
        <a:solidFill>
          <a:srgbClr val="FF3300"/>
        </a:solidFill>
      </dgm:spPr>
      <dgm:t>
        <a:bodyPr/>
        <a:lstStyle/>
        <a:p>
          <a:r>
            <a:rPr lang="en-US" dirty="0"/>
            <a:t>Distinction</a:t>
          </a:r>
        </a:p>
      </dgm:t>
    </dgm:pt>
    <dgm:pt modelId="{31619A25-9074-4716-81A2-0B789415A57B}" type="parTrans" cxnId="{1B836332-FAB7-4E0F-9598-3B58734CB128}">
      <dgm:prSet/>
      <dgm:spPr/>
      <dgm:t>
        <a:bodyPr/>
        <a:lstStyle/>
        <a:p>
          <a:endParaRPr lang="en-US"/>
        </a:p>
      </dgm:t>
    </dgm:pt>
    <dgm:pt modelId="{4DA239EA-4E4F-4A65-AB8B-7BFE3947CC07}" type="sibTrans" cxnId="{1B836332-FAB7-4E0F-9598-3B58734CB128}">
      <dgm:prSet/>
      <dgm:spPr/>
      <dgm:t>
        <a:bodyPr/>
        <a:lstStyle/>
        <a:p>
          <a:endParaRPr lang="en-US"/>
        </a:p>
      </dgm:t>
    </dgm:pt>
    <dgm:pt modelId="{771D6C12-1B15-4431-883B-6CA40A166E55}" type="pres">
      <dgm:prSet presAssocID="{DF3D7410-9C1A-49BA-B646-5D2D20B88958}" presName="Name0" presStyleCnt="0">
        <dgm:presLayoutVars>
          <dgm:dir/>
          <dgm:resizeHandles val="exact"/>
        </dgm:presLayoutVars>
      </dgm:prSet>
      <dgm:spPr/>
    </dgm:pt>
    <dgm:pt modelId="{C1C433DF-CCD9-4EF3-8AF4-D45F9F8751E2}" type="pres">
      <dgm:prSet presAssocID="{974B4F15-66CD-4A48-AC94-B96AECD657E4}" presName="node" presStyleLbl="node1" presStyleIdx="0" presStyleCnt="4">
        <dgm:presLayoutVars>
          <dgm:bulletEnabled val="1"/>
        </dgm:presLayoutVars>
      </dgm:prSet>
      <dgm:spPr/>
      <dgm:t>
        <a:bodyPr/>
        <a:lstStyle/>
        <a:p>
          <a:endParaRPr lang="en-US"/>
        </a:p>
      </dgm:t>
    </dgm:pt>
    <dgm:pt modelId="{9D4FF15B-2322-4A8C-9BC8-F0C1582A688C}" type="pres">
      <dgm:prSet presAssocID="{A27D5BE6-7042-40A2-9063-935DDA019714}" presName="sibTrans" presStyleLbl="sibTrans2D1" presStyleIdx="0" presStyleCnt="3"/>
      <dgm:spPr/>
      <dgm:t>
        <a:bodyPr/>
        <a:lstStyle/>
        <a:p>
          <a:endParaRPr lang="en-US"/>
        </a:p>
      </dgm:t>
    </dgm:pt>
    <dgm:pt modelId="{5FD3DEB2-11D3-4CD7-B7D6-3A3972C32D69}" type="pres">
      <dgm:prSet presAssocID="{A27D5BE6-7042-40A2-9063-935DDA019714}" presName="connectorText" presStyleLbl="sibTrans2D1" presStyleIdx="0" presStyleCnt="3"/>
      <dgm:spPr/>
      <dgm:t>
        <a:bodyPr/>
        <a:lstStyle/>
        <a:p>
          <a:endParaRPr lang="en-US"/>
        </a:p>
      </dgm:t>
    </dgm:pt>
    <dgm:pt modelId="{148BC72E-4A75-44CE-87D8-0F54BEA523D8}" type="pres">
      <dgm:prSet presAssocID="{9DD8EDB8-52D7-4F53-8DE9-FECF0F9A0C77}" presName="node" presStyleLbl="node1" presStyleIdx="1" presStyleCnt="4">
        <dgm:presLayoutVars>
          <dgm:bulletEnabled val="1"/>
        </dgm:presLayoutVars>
      </dgm:prSet>
      <dgm:spPr/>
      <dgm:t>
        <a:bodyPr/>
        <a:lstStyle/>
        <a:p>
          <a:endParaRPr lang="en-US"/>
        </a:p>
      </dgm:t>
    </dgm:pt>
    <dgm:pt modelId="{5A6ABB4A-8CEE-42F6-B14F-47D7DFB0F80F}" type="pres">
      <dgm:prSet presAssocID="{A921A8FC-C019-4A25-A29D-C79B06C059AA}" presName="sibTrans" presStyleLbl="sibTrans2D1" presStyleIdx="1" presStyleCnt="3"/>
      <dgm:spPr/>
      <dgm:t>
        <a:bodyPr/>
        <a:lstStyle/>
        <a:p>
          <a:endParaRPr lang="en-US"/>
        </a:p>
      </dgm:t>
    </dgm:pt>
    <dgm:pt modelId="{7126C7D9-A38A-4E34-AB0F-5FDA93971976}" type="pres">
      <dgm:prSet presAssocID="{A921A8FC-C019-4A25-A29D-C79B06C059AA}" presName="connectorText" presStyleLbl="sibTrans2D1" presStyleIdx="1" presStyleCnt="3"/>
      <dgm:spPr/>
      <dgm:t>
        <a:bodyPr/>
        <a:lstStyle/>
        <a:p>
          <a:endParaRPr lang="en-US"/>
        </a:p>
      </dgm:t>
    </dgm:pt>
    <dgm:pt modelId="{DA7CDEC6-2A42-460A-A68B-CEAB7451D98F}" type="pres">
      <dgm:prSet presAssocID="{0D0041C0-22CD-4B9B-BB64-35A08EE8A968}" presName="node" presStyleLbl="node1" presStyleIdx="2" presStyleCnt="4" custLinFactNeighborY="970">
        <dgm:presLayoutVars>
          <dgm:bulletEnabled val="1"/>
        </dgm:presLayoutVars>
      </dgm:prSet>
      <dgm:spPr/>
      <dgm:t>
        <a:bodyPr/>
        <a:lstStyle/>
        <a:p>
          <a:endParaRPr lang="en-US"/>
        </a:p>
      </dgm:t>
    </dgm:pt>
    <dgm:pt modelId="{F1A1535D-FF4E-44DA-A61F-63CB3F4A3CBA}" type="pres">
      <dgm:prSet presAssocID="{74197AFC-C671-4438-AD1D-79481D16AC9A}" presName="sibTrans" presStyleLbl="sibTrans2D1" presStyleIdx="2" presStyleCnt="3"/>
      <dgm:spPr/>
      <dgm:t>
        <a:bodyPr/>
        <a:lstStyle/>
        <a:p>
          <a:endParaRPr lang="en-US"/>
        </a:p>
      </dgm:t>
    </dgm:pt>
    <dgm:pt modelId="{9107B0EF-7FD2-4488-AF27-01793760A13E}" type="pres">
      <dgm:prSet presAssocID="{74197AFC-C671-4438-AD1D-79481D16AC9A}" presName="connectorText" presStyleLbl="sibTrans2D1" presStyleIdx="2" presStyleCnt="3"/>
      <dgm:spPr/>
      <dgm:t>
        <a:bodyPr/>
        <a:lstStyle/>
        <a:p>
          <a:endParaRPr lang="en-US"/>
        </a:p>
      </dgm:t>
    </dgm:pt>
    <dgm:pt modelId="{A1797DBA-7140-47CC-8E14-CBF4ED1F1E9C}" type="pres">
      <dgm:prSet presAssocID="{0CCB8E1B-F83A-4835-ACB9-E42164D0299F}" presName="node" presStyleLbl="node1" presStyleIdx="3" presStyleCnt="4">
        <dgm:presLayoutVars>
          <dgm:bulletEnabled val="1"/>
        </dgm:presLayoutVars>
      </dgm:prSet>
      <dgm:spPr/>
      <dgm:t>
        <a:bodyPr/>
        <a:lstStyle/>
        <a:p>
          <a:endParaRPr lang="en-US"/>
        </a:p>
      </dgm:t>
    </dgm:pt>
  </dgm:ptLst>
  <dgm:cxnLst>
    <dgm:cxn modelId="{47F9E451-E42F-4F14-A614-4D16131D9910}" type="presOf" srcId="{0D0041C0-22CD-4B9B-BB64-35A08EE8A968}" destId="{DA7CDEC6-2A42-460A-A68B-CEAB7451D98F}" srcOrd="0" destOrd="0" presId="urn:microsoft.com/office/officeart/2005/8/layout/process1"/>
    <dgm:cxn modelId="{C6D3411B-9B15-4A0C-9AB4-0CB9F0F8EAD3}" type="presOf" srcId="{A921A8FC-C019-4A25-A29D-C79B06C059AA}" destId="{7126C7D9-A38A-4E34-AB0F-5FDA93971976}" srcOrd="1" destOrd="0" presId="urn:microsoft.com/office/officeart/2005/8/layout/process1"/>
    <dgm:cxn modelId="{F53BFD40-1376-47B4-9F08-75A9351024CF}" srcId="{DF3D7410-9C1A-49BA-B646-5D2D20B88958}" destId="{974B4F15-66CD-4A48-AC94-B96AECD657E4}" srcOrd="0" destOrd="0" parTransId="{621631B2-50E2-4DE4-AFFE-B689BA207CD0}" sibTransId="{A27D5BE6-7042-40A2-9063-935DDA019714}"/>
    <dgm:cxn modelId="{BCCE1AC8-5280-4B7C-AA2C-8AF71A1846BE}" type="presOf" srcId="{74197AFC-C671-4438-AD1D-79481D16AC9A}" destId="{9107B0EF-7FD2-4488-AF27-01793760A13E}" srcOrd="1" destOrd="0" presId="urn:microsoft.com/office/officeart/2005/8/layout/process1"/>
    <dgm:cxn modelId="{DB66D1F2-C06D-4635-A3C6-27333131B867}" srcId="{DF3D7410-9C1A-49BA-B646-5D2D20B88958}" destId="{0D0041C0-22CD-4B9B-BB64-35A08EE8A968}" srcOrd="2" destOrd="0" parTransId="{8354BC51-D595-4B4C-92D9-A7CFA12D39B7}" sibTransId="{74197AFC-C671-4438-AD1D-79481D16AC9A}"/>
    <dgm:cxn modelId="{5CB3B69A-AAA9-4E42-A6FA-BDCE3CAF02A7}" type="presOf" srcId="{9DD8EDB8-52D7-4F53-8DE9-FECF0F9A0C77}" destId="{148BC72E-4A75-44CE-87D8-0F54BEA523D8}" srcOrd="0" destOrd="0" presId="urn:microsoft.com/office/officeart/2005/8/layout/process1"/>
    <dgm:cxn modelId="{1B836332-FAB7-4E0F-9598-3B58734CB128}" srcId="{DF3D7410-9C1A-49BA-B646-5D2D20B88958}" destId="{0CCB8E1B-F83A-4835-ACB9-E42164D0299F}" srcOrd="3" destOrd="0" parTransId="{31619A25-9074-4716-81A2-0B789415A57B}" sibTransId="{4DA239EA-4E4F-4A65-AB8B-7BFE3947CC07}"/>
    <dgm:cxn modelId="{4C384D8C-9ADD-4723-BA81-BCFFF1C3B2BC}" type="presOf" srcId="{74197AFC-C671-4438-AD1D-79481D16AC9A}" destId="{F1A1535D-FF4E-44DA-A61F-63CB3F4A3CBA}" srcOrd="0" destOrd="0" presId="urn:microsoft.com/office/officeart/2005/8/layout/process1"/>
    <dgm:cxn modelId="{DBA250B3-528C-4DFC-AC7A-ADA1488D2CB4}" type="presOf" srcId="{974B4F15-66CD-4A48-AC94-B96AECD657E4}" destId="{C1C433DF-CCD9-4EF3-8AF4-D45F9F8751E2}" srcOrd="0" destOrd="0" presId="urn:microsoft.com/office/officeart/2005/8/layout/process1"/>
    <dgm:cxn modelId="{DAFA53D5-7627-4213-AB65-EF546975D477}" type="presOf" srcId="{0CCB8E1B-F83A-4835-ACB9-E42164D0299F}" destId="{A1797DBA-7140-47CC-8E14-CBF4ED1F1E9C}" srcOrd="0" destOrd="0" presId="urn:microsoft.com/office/officeart/2005/8/layout/process1"/>
    <dgm:cxn modelId="{C67559D3-C17E-476F-B695-A91A2B4B237E}" type="presOf" srcId="{DF3D7410-9C1A-49BA-B646-5D2D20B88958}" destId="{771D6C12-1B15-4431-883B-6CA40A166E55}" srcOrd="0" destOrd="0" presId="urn:microsoft.com/office/officeart/2005/8/layout/process1"/>
    <dgm:cxn modelId="{528B39A4-FC41-47F7-814B-8DAFBE5589C0}" type="presOf" srcId="{A27D5BE6-7042-40A2-9063-935DDA019714}" destId="{9D4FF15B-2322-4A8C-9BC8-F0C1582A688C}" srcOrd="0" destOrd="0" presId="urn:microsoft.com/office/officeart/2005/8/layout/process1"/>
    <dgm:cxn modelId="{1ED14D18-5D29-422B-B4B9-49DED095CC93}" srcId="{DF3D7410-9C1A-49BA-B646-5D2D20B88958}" destId="{9DD8EDB8-52D7-4F53-8DE9-FECF0F9A0C77}" srcOrd="1" destOrd="0" parTransId="{902EEB8C-6DD6-45BE-9448-CFC2E370F875}" sibTransId="{A921A8FC-C019-4A25-A29D-C79B06C059AA}"/>
    <dgm:cxn modelId="{A53408B1-0A75-41BD-BC22-A3F6781C55B6}" type="presOf" srcId="{A921A8FC-C019-4A25-A29D-C79B06C059AA}" destId="{5A6ABB4A-8CEE-42F6-B14F-47D7DFB0F80F}" srcOrd="0" destOrd="0" presId="urn:microsoft.com/office/officeart/2005/8/layout/process1"/>
    <dgm:cxn modelId="{C4367627-F150-43F0-9420-2C37B20F5DE6}" type="presOf" srcId="{A27D5BE6-7042-40A2-9063-935DDA019714}" destId="{5FD3DEB2-11D3-4CD7-B7D6-3A3972C32D69}" srcOrd="1" destOrd="0" presId="urn:microsoft.com/office/officeart/2005/8/layout/process1"/>
    <dgm:cxn modelId="{5AD116FA-2773-43D3-94BE-452F7098078B}" type="presParOf" srcId="{771D6C12-1B15-4431-883B-6CA40A166E55}" destId="{C1C433DF-CCD9-4EF3-8AF4-D45F9F8751E2}" srcOrd="0" destOrd="0" presId="urn:microsoft.com/office/officeart/2005/8/layout/process1"/>
    <dgm:cxn modelId="{B98210F4-DFF1-4BB0-B88D-A32C59D24468}" type="presParOf" srcId="{771D6C12-1B15-4431-883B-6CA40A166E55}" destId="{9D4FF15B-2322-4A8C-9BC8-F0C1582A688C}" srcOrd="1" destOrd="0" presId="urn:microsoft.com/office/officeart/2005/8/layout/process1"/>
    <dgm:cxn modelId="{ED33C46D-F021-446D-AE42-493D917D5459}" type="presParOf" srcId="{9D4FF15B-2322-4A8C-9BC8-F0C1582A688C}" destId="{5FD3DEB2-11D3-4CD7-B7D6-3A3972C32D69}" srcOrd="0" destOrd="0" presId="urn:microsoft.com/office/officeart/2005/8/layout/process1"/>
    <dgm:cxn modelId="{1FFC9D89-0923-42D2-82B2-3BFE3822859C}" type="presParOf" srcId="{771D6C12-1B15-4431-883B-6CA40A166E55}" destId="{148BC72E-4A75-44CE-87D8-0F54BEA523D8}" srcOrd="2" destOrd="0" presId="urn:microsoft.com/office/officeart/2005/8/layout/process1"/>
    <dgm:cxn modelId="{72762FA7-B1EA-4B7E-AFE8-A9961BD9E74D}" type="presParOf" srcId="{771D6C12-1B15-4431-883B-6CA40A166E55}" destId="{5A6ABB4A-8CEE-42F6-B14F-47D7DFB0F80F}" srcOrd="3" destOrd="0" presId="urn:microsoft.com/office/officeart/2005/8/layout/process1"/>
    <dgm:cxn modelId="{D5FA6243-176A-4540-841C-CB2A73420900}" type="presParOf" srcId="{5A6ABB4A-8CEE-42F6-B14F-47D7DFB0F80F}" destId="{7126C7D9-A38A-4E34-AB0F-5FDA93971976}" srcOrd="0" destOrd="0" presId="urn:microsoft.com/office/officeart/2005/8/layout/process1"/>
    <dgm:cxn modelId="{EE4E4A2A-E1F5-48DC-9F27-63F6BE581472}" type="presParOf" srcId="{771D6C12-1B15-4431-883B-6CA40A166E55}" destId="{DA7CDEC6-2A42-460A-A68B-CEAB7451D98F}" srcOrd="4" destOrd="0" presId="urn:microsoft.com/office/officeart/2005/8/layout/process1"/>
    <dgm:cxn modelId="{1B285EE3-A1A8-4A5F-A22B-0358D6061A5A}" type="presParOf" srcId="{771D6C12-1B15-4431-883B-6CA40A166E55}" destId="{F1A1535D-FF4E-44DA-A61F-63CB3F4A3CBA}" srcOrd="5" destOrd="0" presId="urn:microsoft.com/office/officeart/2005/8/layout/process1"/>
    <dgm:cxn modelId="{DC5CE165-5A34-436A-83B9-5A5D361039DF}" type="presParOf" srcId="{F1A1535D-FF4E-44DA-A61F-63CB3F4A3CBA}" destId="{9107B0EF-7FD2-4488-AF27-01793760A13E}" srcOrd="0" destOrd="0" presId="urn:microsoft.com/office/officeart/2005/8/layout/process1"/>
    <dgm:cxn modelId="{862236F1-E2A3-4F5C-BD96-4370C627A65A}" type="presParOf" srcId="{771D6C12-1B15-4431-883B-6CA40A166E55}" destId="{A1797DBA-7140-47CC-8E14-CBF4ED1F1E9C}" srcOrd="6"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433DF-CCD9-4EF3-8AF4-D45F9F8751E2}">
      <dsp:nvSpPr>
        <dsp:cNvPr id="0" name=""/>
        <dsp:cNvSpPr/>
      </dsp:nvSpPr>
      <dsp:spPr>
        <a:xfrm>
          <a:off x="5205" y="111480"/>
          <a:ext cx="2275978" cy="1365587"/>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Unsuccessful</a:t>
          </a:r>
        </a:p>
      </dsp:txBody>
      <dsp:txXfrm>
        <a:off x="45202" y="151477"/>
        <a:ext cx="2195984" cy="1285593"/>
      </dsp:txXfrm>
    </dsp:sp>
    <dsp:sp modelId="{9D4FF15B-2322-4A8C-9BC8-F0C1582A688C}">
      <dsp:nvSpPr>
        <dsp:cNvPr id="0" name=""/>
        <dsp:cNvSpPr/>
      </dsp:nvSpPr>
      <dsp:spPr>
        <a:xfrm>
          <a:off x="2508782" y="512053"/>
          <a:ext cx="482507" cy="5644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2508782" y="624941"/>
        <a:ext cx="337755" cy="338666"/>
      </dsp:txXfrm>
    </dsp:sp>
    <dsp:sp modelId="{148BC72E-4A75-44CE-87D8-0F54BEA523D8}">
      <dsp:nvSpPr>
        <dsp:cNvPr id="0" name=""/>
        <dsp:cNvSpPr/>
      </dsp:nvSpPr>
      <dsp:spPr>
        <a:xfrm>
          <a:off x="3191575" y="111480"/>
          <a:ext cx="2275978" cy="1365587"/>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Pass</a:t>
          </a:r>
        </a:p>
      </dsp:txBody>
      <dsp:txXfrm>
        <a:off x="3231572" y="151477"/>
        <a:ext cx="2195984" cy="1285593"/>
      </dsp:txXfrm>
    </dsp:sp>
    <dsp:sp modelId="{5A6ABB4A-8CEE-42F6-B14F-47D7DFB0F80F}">
      <dsp:nvSpPr>
        <dsp:cNvPr id="0" name=""/>
        <dsp:cNvSpPr/>
      </dsp:nvSpPr>
      <dsp:spPr>
        <a:xfrm rot="14291">
          <a:off x="5695150" y="518733"/>
          <a:ext cx="482511" cy="5644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5695151" y="631320"/>
        <a:ext cx="337758" cy="338666"/>
      </dsp:txXfrm>
    </dsp:sp>
    <dsp:sp modelId="{DA7CDEC6-2A42-460A-A68B-CEAB7451D98F}">
      <dsp:nvSpPr>
        <dsp:cNvPr id="0" name=""/>
        <dsp:cNvSpPr/>
      </dsp:nvSpPr>
      <dsp:spPr>
        <a:xfrm>
          <a:off x="6377945" y="124727"/>
          <a:ext cx="2275978" cy="1365587"/>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Merit</a:t>
          </a:r>
        </a:p>
      </dsp:txBody>
      <dsp:txXfrm>
        <a:off x="6417942" y="164724"/>
        <a:ext cx="2195984" cy="1285593"/>
      </dsp:txXfrm>
    </dsp:sp>
    <dsp:sp modelId="{F1A1535D-FF4E-44DA-A61F-63CB3F4A3CBA}">
      <dsp:nvSpPr>
        <dsp:cNvPr id="0" name=""/>
        <dsp:cNvSpPr/>
      </dsp:nvSpPr>
      <dsp:spPr>
        <a:xfrm rot="21585709">
          <a:off x="8881520" y="518619"/>
          <a:ext cx="482511" cy="5644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8881521" y="631808"/>
        <a:ext cx="337758" cy="338666"/>
      </dsp:txXfrm>
    </dsp:sp>
    <dsp:sp modelId="{A1797DBA-7140-47CC-8E14-CBF4ED1F1E9C}">
      <dsp:nvSpPr>
        <dsp:cNvPr id="0" name=""/>
        <dsp:cNvSpPr/>
      </dsp:nvSpPr>
      <dsp:spPr>
        <a:xfrm>
          <a:off x="9564315" y="111480"/>
          <a:ext cx="2275978" cy="1365587"/>
        </a:xfrm>
        <a:prstGeom prst="roundRect">
          <a:avLst>
            <a:gd name="adj" fmla="val 10000"/>
          </a:avLst>
        </a:prstGeom>
        <a:solidFill>
          <a:srgbClr val="FF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Distinction</a:t>
          </a:r>
        </a:p>
      </dsp:txBody>
      <dsp:txXfrm>
        <a:off x="9604312" y="151477"/>
        <a:ext cx="2195984" cy="12855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870" tIns="45935" rIns="91870" bIns="45935" rtlCol="0"/>
          <a:lstStyle>
            <a:lvl1pPr algn="l">
              <a:defRPr sz="1200"/>
            </a:lvl1pPr>
          </a:lstStyle>
          <a:p>
            <a:endParaRPr lang="en-US" dirty="0"/>
          </a:p>
        </p:txBody>
      </p:sp>
      <p:sp>
        <p:nvSpPr>
          <p:cNvPr id="3" name="Date Placeholder 2"/>
          <p:cNvSpPr>
            <a:spLocks noGrp="1"/>
          </p:cNvSpPr>
          <p:nvPr>
            <p:ph type="dt" sz="quarter" idx="1"/>
          </p:nvPr>
        </p:nvSpPr>
        <p:spPr>
          <a:xfrm>
            <a:off x="3884614" y="0"/>
            <a:ext cx="2971800" cy="499012"/>
          </a:xfrm>
          <a:prstGeom prst="rect">
            <a:avLst/>
          </a:prstGeom>
        </p:spPr>
        <p:txBody>
          <a:bodyPr vert="horz" lIns="91870" tIns="45935" rIns="91870" bIns="45935" rtlCol="0"/>
          <a:lstStyle>
            <a:lvl1pPr algn="r">
              <a:defRPr sz="1200"/>
            </a:lvl1pPr>
          </a:lstStyle>
          <a:p>
            <a:fld id="{BD41CD83-A954-4C7A-ADDB-8E2191507B94}" type="datetimeFigureOut">
              <a:rPr lang="en-US" smtClean="0"/>
              <a:t>10/19/2020</a:t>
            </a:fld>
            <a:endParaRPr lang="en-US" dirty="0"/>
          </a:p>
        </p:txBody>
      </p:sp>
      <p:sp>
        <p:nvSpPr>
          <p:cNvPr id="4" name="Footer Placeholder 3"/>
          <p:cNvSpPr>
            <a:spLocks noGrp="1"/>
          </p:cNvSpPr>
          <p:nvPr>
            <p:ph type="ftr" sz="quarter" idx="2"/>
          </p:nvPr>
        </p:nvSpPr>
        <p:spPr>
          <a:xfrm>
            <a:off x="0" y="9446679"/>
            <a:ext cx="2971800" cy="499011"/>
          </a:xfrm>
          <a:prstGeom prst="rect">
            <a:avLst/>
          </a:prstGeom>
        </p:spPr>
        <p:txBody>
          <a:bodyPr vert="horz" lIns="91870" tIns="45935" rIns="91870" bIns="4593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4" y="9446679"/>
            <a:ext cx="2971800" cy="499011"/>
          </a:xfrm>
          <a:prstGeom prst="rect">
            <a:avLst/>
          </a:prstGeom>
        </p:spPr>
        <p:txBody>
          <a:bodyPr vert="horz" lIns="91870" tIns="45935" rIns="91870" bIns="45935" rtlCol="0" anchor="b"/>
          <a:lstStyle>
            <a:lvl1pPr algn="r">
              <a:defRPr sz="1200"/>
            </a:lvl1pPr>
          </a:lstStyle>
          <a:p>
            <a:fld id="{7AE8D07C-4E71-4367-911E-B30361B91B0B}" type="slidenum">
              <a:rPr lang="en-US" smtClean="0"/>
              <a:t>‹#›</a:t>
            </a:fld>
            <a:endParaRPr lang="en-US" dirty="0"/>
          </a:p>
        </p:txBody>
      </p:sp>
    </p:spTree>
    <p:extLst>
      <p:ext uri="{BB962C8B-B14F-4D97-AF65-F5344CB8AC3E}">
        <p14:creationId xmlns:p14="http://schemas.microsoft.com/office/powerpoint/2010/main" val="301370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870" tIns="45935" rIns="91870" bIns="45935" rtlCol="0"/>
          <a:lstStyle>
            <a:lvl1pPr algn="l">
              <a:defRPr sz="1200"/>
            </a:lvl1pPr>
          </a:lstStyle>
          <a:p>
            <a:endParaRPr lang="en-US" dirty="0"/>
          </a:p>
        </p:txBody>
      </p:sp>
      <p:sp>
        <p:nvSpPr>
          <p:cNvPr id="3" name="Date Placeholder 2"/>
          <p:cNvSpPr>
            <a:spLocks noGrp="1"/>
          </p:cNvSpPr>
          <p:nvPr>
            <p:ph type="dt" idx="1"/>
          </p:nvPr>
        </p:nvSpPr>
        <p:spPr>
          <a:xfrm>
            <a:off x="3884614" y="0"/>
            <a:ext cx="2971800" cy="499012"/>
          </a:xfrm>
          <a:prstGeom prst="rect">
            <a:avLst/>
          </a:prstGeom>
        </p:spPr>
        <p:txBody>
          <a:bodyPr vert="horz" lIns="91870" tIns="45935" rIns="91870" bIns="45935" rtlCol="0"/>
          <a:lstStyle>
            <a:lvl1pPr algn="r">
              <a:defRPr sz="1200"/>
            </a:lvl1pPr>
          </a:lstStyle>
          <a:p>
            <a:fld id="{A43E7AD3-09D2-4FD5-9568-1EAB13E03321}" type="datetimeFigureOut">
              <a:rPr lang="en-US" smtClean="0"/>
              <a:pPr/>
              <a:t>10/19/2020</a:t>
            </a:fld>
            <a:endParaRPr lang="en-US" dirty="0"/>
          </a:p>
        </p:txBody>
      </p:sp>
      <p:sp>
        <p:nvSpPr>
          <p:cNvPr id="4" name="Slide Image Placeholder 3"/>
          <p:cNvSpPr>
            <a:spLocks noGrp="1" noRot="1" noChangeAspect="1"/>
          </p:cNvSpPr>
          <p:nvPr>
            <p:ph type="sldImg" idx="2"/>
          </p:nvPr>
        </p:nvSpPr>
        <p:spPr>
          <a:xfrm>
            <a:off x="446088" y="1244600"/>
            <a:ext cx="5965825" cy="3355975"/>
          </a:xfrm>
          <a:prstGeom prst="rect">
            <a:avLst/>
          </a:prstGeom>
          <a:noFill/>
          <a:ln w="12700">
            <a:solidFill>
              <a:prstClr val="black"/>
            </a:solidFill>
          </a:ln>
        </p:spPr>
        <p:txBody>
          <a:bodyPr vert="horz" lIns="91870" tIns="45935" rIns="91870" bIns="45935" rtlCol="0" anchor="ctr"/>
          <a:lstStyle/>
          <a:p>
            <a:endParaRPr lang="en-US" dirty="0"/>
          </a:p>
        </p:txBody>
      </p:sp>
      <p:sp>
        <p:nvSpPr>
          <p:cNvPr id="5" name="Notes Placeholder 4"/>
          <p:cNvSpPr>
            <a:spLocks noGrp="1"/>
          </p:cNvSpPr>
          <p:nvPr>
            <p:ph type="body" sz="quarter" idx="3"/>
          </p:nvPr>
        </p:nvSpPr>
        <p:spPr>
          <a:xfrm>
            <a:off x="685801" y="4786362"/>
            <a:ext cx="5486400" cy="3916115"/>
          </a:xfrm>
          <a:prstGeom prst="rect">
            <a:avLst/>
          </a:prstGeom>
        </p:spPr>
        <p:txBody>
          <a:bodyPr vert="horz" lIns="91870" tIns="45935" rIns="91870" bIns="459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6679"/>
            <a:ext cx="2971800" cy="499011"/>
          </a:xfrm>
          <a:prstGeom prst="rect">
            <a:avLst/>
          </a:prstGeom>
        </p:spPr>
        <p:txBody>
          <a:bodyPr vert="horz" lIns="91870" tIns="45935" rIns="91870" bIns="459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9446679"/>
            <a:ext cx="2971800" cy="499011"/>
          </a:xfrm>
          <a:prstGeom prst="rect">
            <a:avLst/>
          </a:prstGeom>
        </p:spPr>
        <p:txBody>
          <a:bodyPr vert="horz" lIns="91870" tIns="45935" rIns="91870" bIns="45935" rtlCol="0" anchor="b"/>
          <a:lstStyle>
            <a:lvl1pPr algn="r">
              <a:defRPr sz="1200"/>
            </a:lvl1pPr>
          </a:lstStyle>
          <a:p>
            <a:fld id="{DEA84DBA-9613-4C40-AA8F-E835F1633DFB}" type="slidenum">
              <a:rPr lang="en-US" smtClean="0"/>
              <a:pPr/>
              <a:t>‹#›</a:t>
            </a:fld>
            <a:endParaRPr lang="en-US" dirty="0"/>
          </a:p>
        </p:txBody>
      </p:sp>
    </p:spTree>
    <p:extLst>
      <p:ext uri="{BB962C8B-B14F-4D97-AF65-F5344CB8AC3E}">
        <p14:creationId xmlns:p14="http://schemas.microsoft.com/office/powerpoint/2010/main" val="158018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will focus on the external authentication process in programmes leading to awards as described in the </a:t>
            </a:r>
            <a:r>
              <a:rPr lang="en-IE" dirty="0"/>
              <a:t>National Framework of Qualifications (NFQ) Award-Type Descriptors.</a:t>
            </a:r>
          </a:p>
        </p:txBody>
      </p:sp>
      <p:sp>
        <p:nvSpPr>
          <p:cNvPr id="4" name="Slide Number Placeholder 3"/>
          <p:cNvSpPr>
            <a:spLocks noGrp="1"/>
          </p:cNvSpPr>
          <p:nvPr>
            <p:ph type="sldNum" sz="quarter" idx="10"/>
          </p:nvPr>
        </p:nvSpPr>
        <p:spPr/>
        <p:txBody>
          <a:bodyPr/>
          <a:lstStyle/>
          <a:p>
            <a:fld id="{DEA84DBA-9613-4C40-AA8F-E835F1633DFB}" type="slidenum">
              <a:rPr lang="en-US" smtClean="0"/>
              <a:pPr/>
              <a:t>1</a:t>
            </a:fld>
            <a:endParaRPr lang="en-US" dirty="0"/>
          </a:p>
        </p:txBody>
      </p:sp>
    </p:spTree>
    <p:extLst>
      <p:ext uri="{BB962C8B-B14F-4D97-AF65-F5344CB8AC3E}">
        <p14:creationId xmlns:p14="http://schemas.microsoft.com/office/powerpoint/2010/main" val="373263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mentioned in the original</a:t>
            </a:r>
            <a:r>
              <a:rPr lang="en-IE" dirty="0"/>
              <a:t> two-day training event that it is important to remember that all ETBs are quality assured providers and therefore there will be QA processes underpinning all their FET activity, including for the programmes leading to awards as described in the NFQ Award-type Descriptors. </a:t>
            </a:r>
          </a:p>
          <a:p>
            <a:endParaRPr lang="en-IE" dirty="0"/>
          </a:p>
          <a:p>
            <a:r>
              <a:rPr lang="en-IE" dirty="0"/>
              <a:t>Across FET provision, the ETBs now offer programmes leading to CAS awards, apprenticeship programmes and the new programmes leading to awards as described in the NFQ Award-type Descriptors, as described in this presentation. This means that there is huge diversity across providers and therefore many opportunities for external authenticators.  </a:t>
            </a:r>
          </a:p>
        </p:txBody>
      </p:sp>
      <p:sp>
        <p:nvSpPr>
          <p:cNvPr id="4" name="Slide Number Placeholder 3"/>
          <p:cNvSpPr>
            <a:spLocks noGrp="1"/>
          </p:cNvSpPr>
          <p:nvPr>
            <p:ph type="sldNum" sz="quarter" idx="5"/>
          </p:nvPr>
        </p:nvSpPr>
        <p:spPr/>
        <p:txBody>
          <a:bodyPr/>
          <a:lstStyle/>
          <a:p>
            <a:fld id="{DEA84DBA-9613-4C40-AA8F-E835F1633DFB}" type="slidenum">
              <a:rPr lang="en-US" smtClean="0"/>
              <a:pPr/>
              <a:t>10</a:t>
            </a:fld>
            <a:endParaRPr lang="en-US" dirty="0"/>
          </a:p>
        </p:txBody>
      </p:sp>
    </p:spTree>
    <p:extLst>
      <p:ext uri="{BB962C8B-B14F-4D97-AF65-F5344CB8AC3E}">
        <p14:creationId xmlns:p14="http://schemas.microsoft.com/office/powerpoint/2010/main" val="314984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build on the knowledge gained during the original two-day training undertaken by all those listed on the EA National Directory. It would be useful to have the folder from the two-day training event to hand while working through this presentation as reference will be made to the original Powerpoint presentation and some of the other handouts in that folder. If you do not have the folder to hand, please note that all references to the contents of the folder, in this presentation, will be accompanied by a screenshot of the relevant document or slide. </a:t>
            </a:r>
          </a:p>
          <a:p>
            <a:endParaRPr lang="en-US" dirty="0"/>
          </a:p>
          <a:p>
            <a:r>
              <a:rPr lang="en-US" dirty="0"/>
              <a:t>The main focus of this presentation is on the </a:t>
            </a:r>
            <a:r>
              <a:rPr lang="en-IE" dirty="0"/>
              <a:t>National Framework of Qualifications (NFQ) Award-Type Descriptors which can be viewed in a document called Determinations for the Outline National Framework of Qualifications, which is available to</a:t>
            </a:r>
            <a:r>
              <a:rPr lang="en-GB" dirty="0"/>
              <a:t> download on the QQI website.  </a:t>
            </a:r>
            <a:endParaRPr lang="en-US" dirty="0"/>
          </a:p>
        </p:txBody>
      </p:sp>
      <p:sp>
        <p:nvSpPr>
          <p:cNvPr id="4" name="Slide Number Placeholder 3"/>
          <p:cNvSpPr>
            <a:spLocks noGrp="1"/>
          </p:cNvSpPr>
          <p:nvPr>
            <p:ph type="sldNum" sz="quarter" idx="10"/>
          </p:nvPr>
        </p:nvSpPr>
        <p:spPr/>
        <p:txBody>
          <a:bodyPr/>
          <a:lstStyle/>
          <a:p>
            <a:pPr defTabSz="918698">
              <a:defRPr/>
            </a:pPr>
            <a:fld id="{E8AC33EB-AF43-4C43-A658-B0CBCED1D37B}" type="slidenum">
              <a:rPr lang="en-IE">
                <a:solidFill>
                  <a:prstClr val="black"/>
                </a:solidFill>
                <a:latin typeface="Calibri" panose="020F0502020204030204"/>
              </a:rPr>
              <a:pPr defTabSz="918698">
                <a:defRPr/>
              </a:pPr>
              <a:t>2</a:t>
            </a:fld>
            <a:endParaRPr lang="en-IE" dirty="0">
              <a:solidFill>
                <a:prstClr val="black"/>
              </a:solidFill>
              <a:latin typeface="Calibri" panose="020F0502020204030204"/>
            </a:endParaRPr>
          </a:p>
        </p:txBody>
      </p:sp>
    </p:spTree>
    <p:extLst>
      <p:ext uri="{BB962C8B-B14F-4D97-AF65-F5344CB8AC3E}">
        <p14:creationId xmlns:p14="http://schemas.microsoft.com/office/powerpoint/2010/main" val="386156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original two day training event we discussed working as an external authenticator in the contexts of both further education and training. We explored the external authentication process for programmes leading to awards in the Common Awards System or CAS, and we also spent a little time talking about apprenticeship programmes that would have been developed in line with the Professional Award-type Descriptors. </a:t>
            </a:r>
          </a:p>
          <a:p>
            <a:endParaRPr lang="en-IE" dirty="0"/>
          </a:p>
          <a:p>
            <a:r>
              <a:rPr lang="en-IE" dirty="0"/>
              <a:t>In this presentation we want to explore the external authentication process for programmes that have been developed in line with the NFQ Award-type Descriptors, which </a:t>
            </a:r>
            <a:r>
              <a:rPr lang="en-IE" dirty="0" smtClean="0"/>
              <a:t>are </a:t>
            </a:r>
            <a:r>
              <a:rPr lang="en-IE" dirty="0"/>
              <a:t>contained in a document called Determinations for the Outline National Framework of Qualifications. </a:t>
            </a:r>
          </a:p>
          <a:p>
            <a:endParaRPr lang="en-IE" dirty="0"/>
          </a:p>
          <a:p>
            <a:r>
              <a:rPr lang="en-IE" dirty="0"/>
              <a:t>An obvious question you may have is when would an NFQ award-type descriptor be used? It would be used by a provider who wants to offer certification in an award that does not exist but that can be proposed through the development of a programme. In other words the award and the programme are developed at the same time and </a:t>
            </a:r>
            <a:r>
              <a:rPr lang="en-GB" dirty="0"/>
              <a:t>the learning outcomes of the newly validated programme become the standard of the associated award. Sometimes these programmes can be referred to as programmes leading to non-CAS awards.</a:t>
            </a:r>
            <a:endParaRPr lang="en-IE" dirty="0"/>
          </a:p>
          <a:p>
            <a:endParaRPr lang="en-IE" dirty="0"/>
          </a:p>
          <a:p>
            <a:r>
              <a:rPr lang="en-IE" dirty="0"/>
              <a:t>Before we look at the NFQ award-type descriptors in more detail we will just remind ourselves about what we learned about standards from the original two day training event.</a:t>
            </a:r>
            <a:endParaRPr lang="en-GB" dirty="0"/>
          </a:p>
        </p:txBody>
      </p:sp>
      <p:sp>
        <p:nvSpPr>
          <p:cNvPr id="4" name="Slide Number Placeholder 3"/>
          <p:cNvSpPr>
            <a:spLocks noGrp="1"/>
          </p:cNvSpPr>
          <p:nvPr>
            <p:ph type="sldNum" sz="quarter" idx="5"/>
          </p:nvPr>
        </p:nvSpPr>
        <p:spPr/>
        <p:txBody>
          <a:bodyPr/>
          <a:lstStyle/>
          <a:p>
            <a:fld id="{DEA84DBA-9613-4C40-AA8F-E835F1633DFB}" type="slidenum">
              <a:rPr lang="en-US" smtClean="0"/>
              <a:pPr/>
              <a:t>3</a:t>
            </a:fld>
            <a:endParaRPr lang="en-US" dirty="0"/>
          </a:p>
        </p:txBody>
      </p:sp>
    </p:spTree>
    <p:extLst>
      <p:ext uri="{BB962C8B-B14F-4D97-AF65-F5344CB8AC3E}">
        <p14:creationId xmlns:p14="http://schemas.microsoft.com/office/powerpoint/2010/main" val="127734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slide 12 of the original Powerpoint presentation, we considered what the role of the external authenticator entails. Amongst other things we discussed the importance of the external authenticator being able to provide independent confirmation of fair and consistent assessment of learners in accordance with national standards. </a:t>
            </a:r>
          </a:p>
          <a:p>
            <a:endParaRPr lang="en-GB" dirty="0"/>
          </a:p>
          <a:p>
            <a:r>
              <a:rPr lang="en-GB" dirty="0"/>
              <a:t>We took some time to tease out what we mean by national standards, over a number of slides. Specifically, we focused on the National Framework of Qualifications, the Grid of Level Indicators, the standards as indicated in the QQI award specifications, the provider’s validated programme and the QQI Grading Criteria. </a:t>
            </a:r>
          </a:p>
          <a:p>
            <a:endParaRPr lang="en-GB" dirty="0"/>
          </a:p>
          <a:p>
            <a:r>
              <a:rPr lang="en-GB" dirty="0"/>
              <a:t>For the purposes of looking at the external authentication process for programmes</a:t>
            </a:r>
            <a:r>
              <a:rPr lang="en-IE" dirty="0"/>
              <a:t> leading to awards as described in the NFQ Award-Type Descriptors, when we talk about “standards as indicated in the award specification”, we are talking about standards as described in the relevant award-type descriptor and when we talk about validated programme, we are including reference to minimum intended programme learning outcomes or MIPLOs and minimum intended module learning outcomes or MIMLOs.  </a:t>
            </a:r>
          </a:p>
          <a:p>
            <a:r>
              <a:rPr lang="en-IE" dirty="0"/>
              <a:t/>
            </a:r>
            <a:br>
              <a:rPr lang="en-IE" dirty="0"/>
            </a:br>
            <a:endParaRPr lang="en-IE" dirty="0"/>
          </a:p>
        </p:txBody>
      </p:sp>
      <p:sp>
        <p:nvSpPr>
          <p:cNvPr id="4" name="Slide Number Placeholder 3"/>
          <p:cNvSpPr>
            <a:spLocks noGrp="1"/>
          </p:cNvSpPr>
          <p:nvPr>
            <p:ph type="sldNum" sz="quarter" idx="5"/>
          </p:nvPr>
        </p:nvSpPr>
        <p:spPr/>
        <p:txBody>
          <a:bodyPr/>
          <a:lstStyle/>
          <a:p>
            <a:fld id="{DEA84DBA-9613-4C40-AA8F-E835F1633DFB}" type="slidenum">
              <a:rPr lang="en-US" smtClean="0"/>
              <a:pPr/>
              <a:t>4</a:t>
            </a:fld>
            <a:endParaRPr lang="en-US" dirty="0"/>
          </a:p>
        </p:txBody>
      </p:sp>
    </p:spTree>
    <p:extLst>
      <p:ext uri="{BB962C8B-B14F-4D97-AF65-F5344CB8AC3E}">
        <p14:creationId xmlns:p14="http://schemas.microsoft.com/office/powerpoint/2010/main" val="3584856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there are fifteen award-type descriptors for the NFQ, from Award-type Descriptor ‘A’ which describes the detail associated with a Level 1 Certificate, up to Award-type Descriptor ‘O’ which describes the detail associated with a Level 10 Doctoral Degree. </a:t>
            </a:r>
          </a:p>
          <a:p>
            <a:endParaRPr lang="en-US" dirty="0"/>
          </a:p>
          <a:p>
            <a:r>
              <a:rPr lang="en-US" dirty="0"/>
              <a:t>For the purposes of the EA national directory, we are interested in the awards made by QQI from NFQ levels 1 to 6 because it is in this space that the FET sector operates, therefore, it is the Award-type Descriptors ’A’ (Level 1 Certificate), ‘B’ (Level 2 Certificate), ‘C’ (Level 3 Certificate), ‘E’ (Level 4 Certificate) , ‘G’ (Level 5 Certificate) and ‘H’ (Level 6 Advanced Certificate), that we have particular interest in. For your information Award-type Descriptors ‘D’ and ‘F’ describe the detail for the Junior Certificate and Leaving Certificate, respectively. </a:t>
            </a:r>
          </a:p>
          <a:p>
            <a:endParaRPr lang="en-US" dirty="0"/>
          </a:p>
          <a:p>
            <a:r>
              <a:rPr lang="en-US" dirty="0"/>
              <a:t>Each award-type descriptor contains information relating to the major award. However, the statements of knowledge, know-how and skill and competence contained in the descriptor will also be relevant to the other award types at that level, be they minor, special purpose and/or supplemental. </a:t>
            </a:r>
          </a:p>
          <a:p>
            <a:endParaRPr lang="en-US" dirty="0"/>
          </a:p>
          <a:p>
            <a:r>
              <a:rPr lang="en-US" dirty="0"/>
              <a:t>It is these statements of knowledge, know-how and skill and competence, that c</a:t>
            </a:r>
            <a:r>
              <a:rPr lang="en-IE" dirty="0"/>
              <a:t>ommunicate</a:t>
            </a:r>
            <a:r>
              <a:rPr lang="en-US" dirty="0"/>
              <a:t> the high-level learning that a successful learner will acquire, and where appropriate demonstrate, in order to achieve certification at that level. That is why it is important that you, as an external authenticator, are familiar with them and understand the standard being communicated in the statements. </a:t>
            </a:r>
          </a:p>
          <a:p>
            <a:endParaRPr lang="en-US" dirty="0"/>
          </a:p>
          <a:p>
            <a:r>
              <a:rPr lang="en-US" dirty="0"/>
              <a:t>You may notice that, in the main, the statements of knowledge, know-how and skill and competence in the award-type descriptors are the exact same as the statements from the Grid of Level Indicators which we looked at in slide 16 in the original Powerpoint presentation and which was also included </a:t>
            </a:r>
            <a:r>
              <a:rPr lang="en-US" dirty="0" smtClean="0"/>
              <a:t>in </a:t>
            </a:r>
            <a:r>
              <a:rPr lang="en-US" dirty="0"/>
              <a:t>the folders provided on that day.</a:t>
            </a:r>
          </a:p>
          <a:p>
            <a:endParaRPr lang="en-US" dirty="0"/>
          </a:p>
          <a:p>
            <a:r>
              <a:rPr lang="en-US" dirty="0"/>
              <a:t>Where there may be a slight difference in the statements is where there is more than one award being made at an NFQ level. For example, the statements of knowledge, know-how and skill for the NFQ Level 6 Advanced Certificate are slightly different to those for the NFQ Level 6 Higher Certificate and therefore not the exact same as the statements as they appear in the grid. </a:t>
            </a:r>
          </a:p>
          <a:p>
            <a:endParaRPr lang="en-US" dirty="0"/>
          </a:p>
          <a:p>
            <a:r>
              <a:rPr lang="en-US" dirty="0"/>
              <a:t>As an external authenticator, it is important that you understand the relevant award-type descriptor, as the statements of knowledge, know-how and skill and competence in the descriptors form the basis for the development of programmes leading to these awards, </a:t>
            </a:r>
            <a:r>
              <a:rPr lang="en-US" b="1" dirty="0"/>
              <a:t>and</a:t>
            </a:r>
            <a:r>
              <a:rPr lang="en-US" dirty="0"/>
              <a:t> the development of the minimum intended learning outcomes in the form of MIPLOs and MIMLOs within those programmes, which we will look at in a moment. </a:t>
            </a:r>
          </a:p>
          <a:p>
            <a:endParaRPr lang="en-US" dirty="0"/>
          </a:p>
        </p:txBody>
      </p:sp>
      <p:sp>
        <p:nvSpPr>
          <p:cNvPr id="4" name="Slide Number Placeholder 3"/>
          <p:cNvSpPr>
            <a:spLocks noGrp="1"/>
          </p:cNvSpPr>
          <p:nvPr>
            <p:ph type="sldNum" sz="quarter" idx="10"/>
          </p:nvPr>
        </p:nvSpPr>
        <p:spPr/>
        <p:txBody>
          <a:bodyPr/>
          <a:lstStyle/>
          <a:p>
            <a:fld id="{DEA84DBA-9613-4C40-AA8F-E835F1633DFB}" type="slidenum">
              <a:rPr lang="en-US" smtClean="0"/>
              <a:pPr/>
              <a:t>5</a:t>
            </a:fld>
            <a:endParaRPr lang="en-US" dirty="0"/>
          </a:p>
        </p:txBody>
      </p:sp>
    </p:spTree>
    <p:extLst>
      <p:ext uri="{BB962C8B-B14F-4D97-AF65-F5344CB8AC3E}">
        <p14:creationId xmlns:p14="http://schemas.microsoft.com/office/powerpoint/2010/main" val="54266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dirty="0"/>
              <a:t>We mentioned in the previous slide that for the purposes of the EA national directory, we are interested in the awards made by QQI from NFQ levels 1 to 6 because it is in this space that the FET sector operates. The vast majority of QQI certification in major awards, that the FET sector offer learners, is in QQI Certificates from NFQ Levels 1 to 5 and in the QQI Advanced Certificate at NFQ Level 6. </a:t>
            </a:r>
          </a:p>
          <a:p>
            <a:pPr defTabSz="918698">
              <a:defRPr/>
            </a:pPr>
            <a:endParaRPr lang="en-US" dirty="0"/>
          </a:p>
          <a:p>
            <a:pPr defTabSz="918698">
              <a:defRPr/>
            </a:pPr>
            <a:r>
              <a:rPr lang="en-US" dirty="0"/>
              <a:t>However, we did mention in the previous slide that currently at NFQ Level 6, QQI makes awards </a:t>
            </a:r>
            <a:r>
              <a:rPr lang="en-US" dirty="0" smtClean="0"/>
              <a:t>for </a:t>
            </a:r>
            <a:r>
              <a:rPr lang="en-US" dirty="0"/>
              <a:t>both Advanced Certificates and Higher Certificates. In the case where a FET provider </a:t>
            </a:r>
            <a:r>
              <a:rPr lang="en-IE" dirty="0"/>
              <a:t>wants to offer certification in an NFQ Level 6 Higher Certificate, that provider may propose a new award through the development of a programme, as long as the new programme is developed in line with the award-type descriptor ‘I’ which describes the information relevant to the Higher Certificate and as long as the provider has all necessary quality assurance processes and appropriate scope of provision permissions in place. </a:t>
            </a:r>
          </a:p>
          <a:p>
            <a:pPr defTabSz="918698">
              <a:defRPr/>
            </a:pPr>
            <a:endParaRPr lang="en-IE" dirty="0"/>
          </a:p>
          <a:p>
            <a:pPr defTabSz="918698">
              <a:defRPr/>
            </a:pPr>
            <a:r>
              <a:rPr lang="en-IE" dirty="0"/>
              <a:t>At the time of publication of this presentation there is one instance of an ETB developing a programme leading to a Higher Certificate, where that programme has been validated by QQI. This is not to say that this will be the only instance of </a:t>
            </a:r>
            <a:r>
              <a:rPr lang="en-GB" dirty="0"/>
              <a:t>programme development at NFQ Level 6, leading to a Higher Certificate. </a:t>
            </a:r>
          </a:p>
          <a:p>
            <a:pPr defTabSz="918698">
              <a:defRPr/>
            </a:pPr>
            <a:endParaRPr lang="en-GB" dirty="0"/>
          </a:p>
          <a:p>
            <a:pPr defTabSz="918698">
              <a:defRPr/>
            </a:pPr>
            <a:r>
              <a:rPr lang="en-GB" dirty="0"/>
              <a:t>Really the important thing to note is that by allowing providers to develop programmes where the learning outcomes of the newly validated programme become the standard of the associated award, allows for a lot of flexibility in the sector. The use of award-type descriptors, as the basis on which to develop FET programmes, may become more common, as a result.</a:t>
            </a:r>
            <a:endParaRPr lang="en-US" dirty="0"/>
          </a:p>
          <a:p>
            <a:pPr defTabSz="918698">
              <a:defRPr/>
            </a:pPr>
            <a:endParaRPr lang="en-US" dirty="0"/>
          </a:p>
          <a:p>
            <a:pPr defTabSz="918698">
              <a:defRPr/>
            </a:pPr>
            <a:r>
              <a:rPr lang="en-US" dirty="0"/>
              <a:t>Now that we have looked at the standards as indicated in the award-type descriptors, we will </a:t>
            </a:r>
            <a:r>
              <a:rPr lang="en-US" dirty="0" smtClean="0"/>
              <a:t>move </a:t>
            </a:r>
            <a:r>
              <a:rPr lang="en-US" dirty="0"/>
              <a:t>our focus to the validated programme.</a:t>
            </a:r>
          </a:p>
          <a:p>
            <a:endParaRPr lang="en-IE" dirty="0"/>
          </a:p>
        </p:txBody>
      </p:sp>
      <p:sp>
        <p:nvSpPr>
          <p:cNvPr id="4" name="Slide Number Placeholder 3"/>
          <p:cNvSpPr>
            <a:spLocks noGrp="1"/>
          </p:cNvSpPr>
          <p:nvPr>
            <p:ph type="sldNum" sz="quarter" idx="5"/>
          </p:nvPr>
        </p:nvSpPr>
        <p:spPr/>
        <p:txBody>
          <a:bodyPr/>
          <a:lstStyle/>
          <a:p>
            <a:fld id="{DEA84DBA-9613-4C40-AA8F-E835F1633DFB}" type="slidenum">
              <a:rPr lang="en-US" smtClean="0"/>
              <a:pPr/>
              <a:t>6</a:t>
            </a:fld>
            <a:endParaRPr lang="en-US" dirty="0"/>
          </a:p>
        </p:txBody>
      </p:sp>
    </p:spTree>
    <p:extLst>
      <p:ext uri="{BB962C8B-B14F-4D97-AF65-F5344CB8AC3E}">
        <p14:creationId xmlns:p14="http://schemas.microsoft.com/office/powerpoint/2010/main" val="124735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validated programme will describe what every learner who successfully completes the programme should be capable of. In other words, what is the essential learning that must be acquired and demonstrated by every learner, through assessment, before they can achieve certification. This essential learning is detailed in what are known as minimum intended learning outcomes.</a:t>
            </a:r>
          </a:p>
          <a:p>
            <a:endParaRPr lang="en-GB" dirty="0"/>
          </a:p>
          <a:p>
            <a:r>
              <a:rPr lang="en-GB" dirty="0"/>
              <a:t>All programmes will include detail relating to:</a:t>
            </a:r>
          </a:p>
          <a:p>
            <a:pPr marL="172256" indent="-172256">
              <a:buFont typeface="Arial" panose="020B0604020202020204" pitchFamily="34" charset="0"/>
              <a:buChar char="•"/>
            </a:pPr>
            <a:r>
              <a:rPr lang="en-GB" dirty="0"/>
              <a:t>Minimum intended programme learning outcomes, or MIPLOs, which focus on the key learning in the programme as a whole</a:t>
            </a:r>
          </a:p>
          <a:p>
            <a:pPr marL="172256" indent="-172256">
              <a:buFont typeface="Arial" panose="020B0604020202020204" pitchFamily="34" charset="0"/>
              <a:buChar char="•"/>
            </a:pPr>
            <a:r>
              <a:rPr lang="en-GB" dirty="0"/>
              <a:t>Minimum intended module learning outcomes, or MIMLOs, which focus on the key learning in each constituent part, making up the programme</a:t>
            </a:r>
          </a:p>
          <a:p>
            <a:endParaRPr lang="en-GB" dirty="0"/>
          </a:p>
          <a:p>
            <a:pPr defTabSz="918698">
              <a:defRPr/>
            </a:pPr>
            <a:r>
              <a:rPr lang="en-GB" dirty="0"/>
              <a:t>Let’s take a moment now to look at these learning outcomes from the perspective of your role as external authenticator.</a:t>
            </a:r>
            <a:br>
              <a:rPr lang="en-GB" dirty="0"/>
            </a:br>
            <a:endParaRPr lang="en-GB" dirty="0"/>
          </a:p>
          <a:p>
            <a:pPr defTabSz="918698">
              <a:defRPr/>
            </a:pPr>
            <a:r>
              <a:rPr lang="en-GB" dirty="0"/>
              <a:t>You are familiar with the concept of a learner producing evidence that demonstrates achievement of the learning outcomes associated with a module. You will remember from the </a:t>
            </a:r>
            <a:r>
              <a:rPr lang="en-US" dirty="0"/>
              <a:t>original two-day training </a:t>
            </a:r>
            <a:r>
              <a:rPr lang="en-GB" dirty="0"/>
              <a:t>that you attended that as an external authenticator you will be provided with the assessment information relating to a module or modules in terms of the detail around assessment. This will likely include being provided with the module summative assessment strategy for the module or modules you are assigned, which will include detail on the mapping of each MIMLO to an assessment technique and/or task, guidelines for the assessor, assessment criteria, guidelines for assigning grades and so on. You will use this information to guide you as you carry out the role of external authenticator.</a:t>
            </a:r>
          </a:p>
          <a:p>
            <a:pPr defTabSz="918698">
              <a:defRPr/>
            </a:pPr>
            <a:endParaRPr lang="en-GB" dirty="0"/>
          </a:p>
          <a:p>
            <a:pPr defTabSz="918698">
              <a:defRPr/>
            </a:pPr>
            <a:r>
              <a:rPr lang="en-GB" dirty="0"/>
              <a:t>What may be new to you as an external authenticator, is being asked to consider the evidencing of achievement of minimum intended programme learning outcomes. </a:t>
            </a:r>
            <a:r>
              <a:rPr lang="en-GB" dirty="0">
                <a:solidFill>
                  <a:schemeClr val="tx1"/>
                </a:solidFill>
              </a:rPr>
              <a:t>All MIPLOs will be mapped to at least one teaching and learning opportunity and one assessment opportunity in a relevant module or modules. The expectation of QQI is that all MIPLOs will be addressed through the totality of MIMLOs across all the modules making up the programme.</a:t>
            </a:r>
          </a:p>
          <a:p>
            <a:pPr defTabSz="918698">
              <a:defRPr/>
            </a:pPr>
            <a:endParaRPr lang="en-GB" dirty="0">
              <a:solidFill>
                <a:schemeClr val="tx1"/>
              </a:solidFill>
            </a:endParaRPr>
          </a:p>
          <a:p>
            <a:pPr defTabSz="918698">
              <a:defRPr/>
            </a:pPr>
            <a:r>
              <a:rPr lang="en-GB" dirty="0">
                <a:solidFill>
                  <a:schemeClr val="tx1"/>
                </a:solidFill>
              </a:rPr>
              <a:t>Where a provider requires you, as an external authenticator, to confirm evidence of achievement of MIPLOs, the provider will be able to provide information detailing where the MIPLOs are mapped to specific assessment tasks in named modules so you can review the assessment evidence produced by the learner and confirm not only the evidencing of the MIMLOs in that module, but also of the mapped MIPLOs.</a:t>
            </a:r>
          </a:p>
          <a:p>
            <a:endParaRPr lang="en-GB" dirty="0"/>
          </a:p>
          <a:p>
            <a:r>
              <a:rPr lang="en-GB" dirty="0"/>
              <a:t>Before moving on from minimum intended learning outcomes, we will remind ourselves that providers developing programmes will </a:t>
            </a:r>
            <a:r>
              <a:rPr lang="en-IE" dirty="0"/>
              <a:t>ensure consistency between the minimum intended learning outcomes, the MIPLOs and the MIMLOs, and the award standards, as described in the relevant award-type descriptor. </a:t>
            </a:r>
            <a:endParaRPr lang="en-GB" dirty="0"/>
          </a:p>
          <a:p>
            <a:r>
              <a:rPr lang="en-IE" dirty="0"/>
              <a:t/>
            </a:r>
            <a:br>
              <a:rPr lang="en-IE" dirty="0"/>
            </a:br>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68BF0E89-3824-4969-B4A3-D6FA8DAC9FEF}" type="slidenum">
              <a:rPr lang="en-IE" smtClean="0"/>
              <a:t>7</a:t>
            </a:fld>
            <a:endParaRPr lang="en-IE" dirty="0"/>
          </a:p>
        </p:txBody>
      </p:sp>
    </p:spTree>
    <p:extLst>
      <p:ext uri="{BB962C8B-B14F-4D97-AF65-F5344CB8AC3E}">
        <p14:creationId xmlns:p14="http://schemas.microsoft.com/office/powerpoint/2010/main" val="3699405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GB" dirty="0"/>
              <a:t>We have mentioned in the previous slides that the minimum intended learning outcomes in the form of MIPLOs and MIMLOs provide the detail around the </a:t>
            </a:r>
            <a:r>
              <a:rPr lang="en-GB" b="1" dirty="0"/>
              <a:t>minimum</a:t>
            </a:r>
            <a:r>
              <a:rPr lang="en-GB" dirty="0"/>
              <a:t> achievement that must be evidenced by a learner in order to be eligible for certification. </a:t>
            </a:r>
          </a:p>
          <a:p>
            <a:pPr defTabSz="918698">
              <a:defRPr/>
            </a:pPr>
            <a:endParaRPr lang="en-GB" dirty="0"/>
          </a:p>
          <a:p>
            <a:pPr defTabSz="918698">
              <a:defRPr/>
            </a:pPr>
            <a:r>
              <a:rPr lang="en-GB" dirty="0"/>
              <a:t>This concept of minimum achievement for certification is important for you to take account of in your role as external authenticator because it means that you have to be satisfied that the assessment evidence produced by the learner demonstrates the knowledge, skill and competence detailed in the minimum intended learning outcomes mapped to that assessment evidence. As we have said in the previous slide, this is not just for the minimum intended module learning outcomes but may also be the minimum intended programme learning outcomes mapped to that assessment evidence.</a:t>
            </a:r>
          </a:p>
          <a:p>
            <a:pPr defTabSz="918698">
              <a:defRPr/>
            </a:pPr>
            <a:endParaRPr lang="en-GB" dirty="0"/>
          </a:p>
          <a:p>
            <a:pPr defTabSz="918698">
              <a:defRPr/>
            </a:pPr>
            <a:r>
              <a:rPr lang="en-GB" dirty="0"/>
              <a:t>We know that the learner must demonstrate achievement of the minimum intended learning outcomes in order to achieve certification. The detail around how they will do this will be contained in the assessment strategies for the programme and modules. </a:t>
            </a:r>
          </a:p>
          <a:p>
            <a:pPr defTabSz="918698">
              <a:defRPr/>
            </a:pPr>
            <a:endParaRPr lang="en-GB" dirty="0"/>
          </a:p>
          <a:p>
            <a:pPr defTabSz="918698">
              <a:defRPr/>
            </a:pPr>
            <a:r>
              <a:rPr lang="en-GB" dirty="0"/>
              <a:t>How well the learner has evidenced this achievement then will be indicated by the </a:t>
            </a:r>
            <a:r>
              <a:rPr lang="en-IE" dirty="0"/>
              <a:t>grade allocated to the work. For learners following programmes leading to awards at NFQ levels 4-6, in simple terms if the achievement of the MIMLOs (and MIPLOs, where relevant) is demonstrated to a minimum acceptable standard then that will result in the work being graded as a Pass, to a good standard then a Merit and to an excellent standard, a Distinction. If the learner has not demonstrated the standard at all then a grade of Unsuccessful will apply. </a:t>
            </a:r>
          </a:p>
          <a:p>
            <a:pPr defTabSz="918698">
              <a:defRPr/>
            </a:pPr>
            <a:endParaRPr lang="en-IE" dirty="0"/>
          </a:p>
          <a:p>
            <a:pPr defTabSz="918698">
              <a:defRPr/>
            </a:pPr>
            <a:r>
              <a:rPr lang="en-IE" dirty="0"/>
              <a:t>At the time of publication of this presentation there are no programmes leading to awards as described in the award-type descriptors at NFQ levels 1 to 3. Traditionally though it is the case that a</a:t>
            </a:r>
            <a:r>
              <a:rPr lang="en-GB" dirty="0"/>
              <a:t>wards at NFQ levels 1-3 are classified as Successful where a learner has achieved all the outcomes for the award.</a:t>
            </a:r>
            <a:endParaRPr lang="en-IE" dirty="0"/>
          </a:p>
          <a:p>
            <a:pPr defTabSz="918698">
              <a:defRPr/>
            </a:pPr>
            <a:endParaRPr lang="en-IE" dirty="0"/>
          </a:p>
          <a:p>
            <a:pPr defTabSz="918698">
              <a:defRPr/>
            </a:pPr>
            <a:r>
              <a:rPr lang="en-IE" dirty="0"/>
              <a:t>Just to note at this point also, that grading for an NFQ Level 6 Higher Certificate allows for 2 types of Merit: Merit 1 and Merit 2.</a:t>
            </a:r>
          </a:p>
          <a:p>
            <a:pPr defTabSz="918698">
              <a:defRPr/>
            </a:pPr>
            <a:endParaRPr lang="en-IE" dirty="0"/>
          </a:p>
          <a:p>
            <a:pPr defTabSz="918698">
              <a:defRPr/>
            </a:pPr>
            <a:r>
              <a:rPr lang="en-IE" dirty="0"/>
              <a:t>It will be explained in the programme how the overall grade is arrived at for the learners completing the programme. Assessors will also have been provided with information on how to discriminate for grading purposes. As an external authenticator, you should not assume that grading of learners following programmes leading to awards described in the NFQ Award-type Descriptors will be the same as learners following programmes leading to CAS awards. Information relating to grading should be supplied to you, by the provider. </a:t>
            </a:r>
          </a:p>
          <a:p>
            <a:pPr defTabSz="918698">
              <a:defRPr/>
            </a:pPr>
            <a:endParaRPr lang="en-IE" dirty="0"/>
          </a:p>
          <a:p>
            <a:pPr defTabSz="918698">
              <a:defRPr/>
            </a:pPr>
            <a:r>
              <a:rPr lang="en-IE" dirty="0"/>
              <a:t>However, before we leave this part of the presentation, we will just draw your attention to the original list that we looked at earlier indicating where we can learn about national standards. The last item on the list is QQI Grading Criteria which you may remember from the original two day training event and which can be accessed in </a:t>
            </a:r>
            <a:r>
              <a:rPr lang="en-US" dirty="0"/>
              <a:t>Section 3.6.1 of the QQI Quality Assuring Assessment, Guidelines for Providers, </a:t>
            </a:r>
            <a:r>
              <a:rPr lang="en-GB" dirty="0"/>
              <a:t>Revised 2013 (Version 2 - revised 2018*) document. These grading criteria may be used alongside the grading information supplied by the provider and may be a</a:t>
            </a:r>
            <a:r>
              <a:rPr lang="en-US" dirty="0"/>
              <a:t> useful resource when reviewing the grading of learner assessment evidence and determining whether or not it is in line with national standards. </a:t>
            </a:r>
            <a:endParaRPr lang="en-IE" dirty="0"/>
          </a:p>
          <a:p>
            <a:pPr defTabSz="918698">
              <a:defRPr/>
            </a:pPr>
            <a:endParaRPr lang="en-GB" dirty="0"/>
          </a:p>
          <a:p>
            <a:pPr defTabSz="918698">
              <a:defRPr/>
            </a:pPr>
            <a:endParaRPr lang="en-GB" dirty="0"/>
          </a:p>
        </p:txBody>
      </p:sp>
      <p:sp>
        <p:nvSpPr>
          <p:cNvPr id="4" name="Slide Number Placeholder 3"/>
          <p:cNvSpPr>
            <a:spLocks noGrp="1"/>
          </p:cNvSpPr>
          <p:nvPr>
            <p:ph type="sldNum" sz="quarter" idx="5"/>
          </p:nvPr>
        </p:nvSpPr>
        <p:spPr/>
        <p:txBody>
          <a:bodyPr/>
          <a:lstStyle/>
          <a:p>
            <a:fld id="{DEA84DBA-9613-4C40-AA8F-E835F1633DFB}" type="slidenum">
              <a:rPr lang="en-US" smtClean="0"/>
              <a:pPr/>
              <a:t>8</a:t>
            </a:fld>
            <a:endParaRPr lang="en-US" dirty="0"/>
          </a:p>
        </p:txBody>
      </p:sp>
    </p:spTree>
    <p:extLst>
      <p:ext uri="{BB962C8B-B14F-4D97-AF65-F5344CB8AC3E}">
        <p14:creationId xmlns:p14="http://schemas.microsoft.com/office/powerpoint/2010/main" val="88528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IE" dirty="0"/>
              <a:t>There were a couple of times during the original two-day training event where we gave some time to looking at preparing for external authentication. It is worth remembering that in order for you to complete the role of external authenticator, you will have to have access to certain information, documentation and perhaps also equipment. The provider securing your services will hopefully have these to hand anyway, but it is always a good idea to agree their availability when discussing the arrangements for your visit so that there is no time wasted in looking for them on the day. </a:t>
            </a:r>
          </a:p>
          <a:p>
            <a:pPr defTabSz="918698">
              <a:defRPr/>
            </a:pPr>
            <a:endParaRPr lang="en-IE" dirty="0"/>
          </a:p>
          <a:p>
            <a:pPr defTabSz="918698">
              <a:defRPr/>
            </a:pPr>
            <a:r>
              <a:rPr lang="en-IE" dirty="0"/>
              <a:t>It is also worth reminding you that all programmes offered by the provider are guided by the provider’s relevant quality assurance processes, and relevant documentation. For this reason the documentation listed may take on different forms across the sector and that is fine as long as the detail that you need to be able to carry out the role of external authenticator is present for you. </a:t>
            </a:r>
          </a:p>
          <a:p>
            <a:endParaRPr lang="en-IE" dirty="0"/>
          </a:p>
          <a:p>
            <a:r>
              <a:rPr lang="en-IE" dirty="0"/>
              <a:t>We mentioned at the original two day training event the importance of agreeing terms and conditions with the provider and clarifying the detail around these.</a:t>
            </a:r>
          </a:p>
          <a:p>
            <a:endParaRPr lang="en-IE" dirty="0"/>
          </a:p>
          <a:p>
            <a:r>
              <a:rPr lang="en-IE" dirty="0"/>
              <a:t>When it comes to agreeing other responsibilities with the provider or centre, we had mentioned originally that this could involve providing feedback to appropriate personnel and perhaps being available to the results approval panel. </a:t>
            </a:r>
          </a:p>
          <a:p>
            <a:endParaRPr lang="en-IE" dirty="0"/>
          </a:p>
          <a:p>
            <a:r>
              <a:rPr lang="en-IE" dirty="0"/>
              <a:t>It is worth pointing out that developing programmes that lead to awards as described in the NFQ Award-type Descriptors is a very new activity for the FET sector so providers could also wish to use the services of an external authenticator to work with the provider prior to the rollout of the programme to agree the assessment instruments in the form of assessment briefs and/or examination papers and their related documentation such as marking schemes and outline solutions or have an i</a:t>
            </a:r>
            <a:r>
              <a:rPr lang="en-GB" dirty="0"/>
              <a:t>nput when the programme is being reviewed, for example. </a:t>
            </a:r>
            <a:endParaRPr lang="en-IE" dirty="0"/>
          </a:p>
          <a:p>
            <a:endParaRPr lang="en-IE" dirty="0"/>
          </a:p>
          <a:p>
            <a:endParaRPr lang="en-IE" dirty="0"/>
          </a:p>
        </p:txBody>
      </p:sp>
      <p:sp>
        <p:nvSpPr>
          <p:cNvPr id="4" name="Slide Number Placeholder 3"/>
          <p:cNvSpPr>
            <a:spLocks noGrp="1"/>
          </p:cNvSpPr>
          <p:nvPr>
            <p:ph type="sldNum" sz="quarter" idx="10"/>
          </p:nvPr>
        </p:nvSpPr>
        <p:spPr/>
        <p:txBody>
          <a:bodyPr/>
          <a:lstStyle/>
          <a:p>
            <a:fld id="{DEA84DBA-9613-4C40-AA8F-E835F1633DFB}" type="slidenum">
              <a:rPr lang="en-US" smtClean="0"/>
              <a:pPr/>
              <a:t>9</a:t>
            </a:fld>
            <a:endParaRPr lang="en-US" dirty="0"/>
          </a:p>
        </p:txBody>
      </p:sp>
    </p:spTree>
    <p:extLst>
      <p:ext uri="{BB962C8B-B14F-4D97-AF65-F5344CB8AC3E}">
        <p14:creationId xmlns:p14="http://schemas.microsoft.com/office/powerpoint/2010/main" val="426358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2">
                    <a:lumMod val="50000"/>
                  </a:schemeClr>
                </a:solidFill>
              </a:defRPr>
            </a:lvl1pPr>
          </a:lstStyle>
          <a:p>
            <a:r>
              <a:rPr lang="en-US" dirty="0"/>
              <a:t>Click to edit Master title style</a:t>
            </a:r>
            <a:endParaRPr lang="en-IE"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E" dirty="0"/>
          </a:p>
        </p:txBody>
      </p:sp>
      <p:sp>
        <p:nvSpPr>
          <p:cNvPr id="5" name="Footer Placeholder 4"/>
          <p:cNvSpPr>
            <a:spLocks noGrp="1"/>
          </p:cNvSpPr>
          <p:nvPr>
            <p:ph type="ftr" sz="quarter" idx="11"/>
          </p:nvPr>
        </p:nvSpPr>
        <p:spPr>
          <a:xfrm>
            <a:off x="0" y="6520262"/>
            <a:ext cx="8304245" cy="365125"/>
          </a:xfrm>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a:xfrm>
            <a:off x="9011840" y="6453339"/>
            <a:ext cx="2844800" cy="365125"/>
          </a:xfrm>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23037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609600" y="6356353"/>
            <a:ext cx="2844800" cy="365125"/>
          </a:xfrm>
          <a:prstGeom prst="rect">
            <a:avLst/>
          </a:prstGeom>
        </p:spPr>
        <p:txBody>
          <a:bodyPr/>
          <a:lstStyle/>
          <a:p>
            <a:endParaRPr lang="en-IE" dirty="0">
              <a:solidFill>
                <a:prstClr val="black"/>
              </a:solidFill>
            </a:endParaRPr>
          </a:p>
        </p:txBody>
      </p:sp>
      <p:sp>
        <p:nvSpPr>
          <p:cNvPr id="5" name="Footer Placeholder 4"/>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983794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609600" y="6356353"/>
            <a:ext cx="2844800" cy="365125"/>
          </a:xfrm>
          <a:prstGeom prst="rect">
            <a:avLst/>
          </a:prstGeom>
        </p:spPr>
        <p:txBody>
          <a:bodyPr/>
          <a:lstStyle/>
          <a:p>
            <a:endParaRPr lang="en-IE" dirty="0">
              <a:solidFill>
                <a:prstClr val="black"/>
              </a:solidFill>
            </a:endParaRPr>
          </a:p>
        </p:txBody>
      </p:sp>
      <p:sp>
        <p:nvSpPr>
          <p:cNvPr id="5" name="Footer Placeholder 4"/>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850590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endParaRPr lang="en-I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Footer Placeholder 4"/>
          <p:cNvSpPr>
            <a:spLocks noGrp="1"/>
          </p:cNvSpPr>
          <p:nvPr>
            <p:ph type="ftr" sz="quarter" idx="11"/>
          </p:nvPr>
        </p:nvSpPr>
        <p:spPr>
          <a:xfrm>
            <a:off x="0" y="6520262"/>
            <a:ext cx="7632171" cy="365125"/>
          </a:xfrm>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a:xfrm>
            <a:off x="9011840" y="6453339"/>
            <a:ext cx="2844800" cy="365125"/>
          </a:xfrm>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custDataLst>
      <p:tags r:id="rId1"/>
    </p:custDataLst>
    <p:extLst>
      <p:ext uri="{BB962C8B-B14F-4D97-AF65-F5344CB8AC3E}">
        <p14:creationId xmlns:p14="http://schemas.microsoft.com/office/powerpoint/2010/main" val="314744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0" y="6520262"/>
            <a:ext cx="7632171" cy="365125"/>
          </a:xfrm>
        </p:spPr>
        <p:txBody>
          <a:body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60074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239349" y="1988843"/>
            <a:ext cx="5755051" cy="43819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988840"/>
            <a:ext cx="5659040" cy="4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11"/>
          </p:nvPr>
        </p:nvSpPr>
        <p:spPr>
          <a:xfrm>
            <a:off x="239351" y="6453339"/>
            <a:ext cx="7680853" cy="365125"/>
          </a:xfrm>
        </p:spPr>
        <p:txBody>
          <a:bodyPr/>
          <a:lstStyle/>
          <a:p>
            <a:r>
              <a:rPr lang="en-IE" dirty="0">
                <a:solidFill>
                  <a:prstClr val="black">
                    <a:tint val="75000"/>
                  </a:prstClr>
                </a:solidFill>
              </a:rPr>
              <a:t>©2019, Further Education Support Service</a:t>
            </a:r>
          </a:p>
        </p:txBody>
      </p:sp>
      <p:sp>
        <p:nvSpPr>
          <p:cNvPr id="7" name="Slide Number Placeholder 6"/>
          <p:cNvSpPr>
            <a:spLocks noGrp="1"/>
          </p:cNvSpPr>
          <p:nvPr>
            <p:ph type="sldNum" sz="quarter" idx="12"/>
          </p:nvPr>
        </p:nvSpPr>
        <p:spPr>
          <a:xfrm>
            <a:off x="9011840" y="6453339"/>
            <a:ext cx="2844800" cy="365125"/>
          </a:xfrm>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410326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239349" y="1781126"/>
            <a:ext cx="57606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39349" y="2430040"/>
            <a:ext cx="575716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93369" y="1781126"/>
            <a:ext cx="566327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420888"/>
            <a:ext cx="566327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Footer Placeholder 7"/>
          <p:cNvSpPr>
            <a:spLocks noGrp="1"/>
          </p:cNvSpPr>
          <p:nvPr>
            <p:ph type="ftr" sz="quarter" idx="11"/>
          </p:nvPr>
        </p:nvSpPr>
        <p:spPr>
          <a:xfrm>
            <a:off x="0" y="6520262"/>
            <a:ext cx="7632171" cy="365125"/>
          </a:xfrm>
        </p:spPr>
        <p:txBody>
          <a:bodyPr/>
          <a:lstStyle/>
          <a:p>
            <a:r>
              <a:rPr lang="en-IE" dirty="0">
                <a:solidFill>
                  <a:prstClr val="black">
                    <a:tint val="75000"/>
                  </a:prstClr>
                </a:solidFill>
              </a:rPr>
              <a:t>©2019, Further Education Support Service</a:t>
            </a:r>
          </a:p>
        </p:txBody>
      </p:sp>
      <p:sp>
        <p:nvSpPr>
          <p:cNvPr id="9" name="Slide Number Placeholder 8"/>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81143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4" name="Footer Placeholder 3"/>
          <p:cNvSpPr>
            <a:spLocks noGrp="1"/>
          </p:cNvSpPr>
          <p:nvPr>
            <p:ph type="ftr" sz="quarter" idx="11"/>
          </p:nvPr>
        </p:nvSpPr>
        <p:spPr>
          <a:xfrm>
            <a:off x="0" y="6520262"/>
            <a:ext cx="7632171" cy="365125"/>
          </a:xfrm>
        </p:spPr>
        <p:txBody>
          <a:bodyPr/>
          <a:lstStyle/>
          <a:p>
            <a:r>
              <a:rPr lang="en-IE" dirty="0">
                <a:solidFill>
                  <a:prstClr val="black">
                    <a:tint val="75000"/>
                  </a:prstClr>
                </a:solidFill>
              </a:rPr>
              <a:t>©2019, Further Education Support Service</a:t>
            </a:r>
          </a:p>
        </p:txBody>
      </p:sp>
      <p:sp>
        <p:nvSpPr>
          <p:cNvPr id="5" name="Slide Number Placeholder 4"/>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982030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4" name="Slide Number Placeholder 3"/>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01949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endParaRPr lang="en-IE" dirty="0">
              <a:solidFill>
                <a:prstClr val="black"/>
              </a:solidFill>
            </a:endParaRPr>
          </a:p>
        </p:txBody>
      </p:sp>
      <p:sp>
        <p:nvSpPr>
          <p:cNvPr id="6" name="Footer Placeholder 5"/>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7" name="Slide Number Placeholder 6"/>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053389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IE" dirty="0">
                <a:solidFill>
                  <a:prstClr val="black">
                    <a:tint val="75000"/>
                  </a:prstClr>
                </a:solidFill>
              </a:rPr>
              <a:t>©2019, Further Education Support Service</a:t>
            </a:r>
          </a:p>
        </p:txBody>
      </p:sp>
      <p:sp>
        <p:nvSpPr>
          <p:cNvPr id="7" name="Slide Number Placeholder 6"/>
          <p:cNvSpPr>
            <a:spLocks noGrp="1"/>
          </p:cNvSpPr>
          <p:nvPr>
            <p:ph type="sldNum" sz="quarter" idx="12"/>
          </p:nvPr>
        </p:nvSpPr>
        <p:spPr/>
        <p:txBody>
          <a:body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411961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hiteBackgroundSlidewithBanner.jpg"/>
          <p:cNvPicPr>
            <a:picLocks noChangeAspect="1"/>
          </p:cNvPicPr>
          <p:nvPr userDrawn="1"/>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239351" y="773832"/>
            <a:ext cx="11713301" cy="1143000"/>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239351" y="1999382"/>
            <a:ext cx="11713301" cy="44539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Footer Placeholder 4"/>
          <p:cNvSpPr>
            <a:spLocks noGrp="1"/>
          </p:cNvSpPr>
          <p:nvPr>
            <p:ph type="ftr" sz="quarter" idx="3"/>
          </p:nvPr>
        </p:nvSpPr>
        <p:spPr>
          <a:xfrm>
            <a:off x="239351" y="6453339"/>
            <a:ext cx="76808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IE" dirty="0">
                <a:solidFill>
                  <a:prstClr val="black">
                    <a:tint val="75000"/>
                  </a:prstClr>
                </a:solidFill>
              </a:rPr>
              <a:t>©2019, Further Education Support Service</a:t>
            </a:r>
          </a:p>
        </p:txBody>
      </p:sp>
      <p:sp>
        <p:nvSpPr>
          <p:cNvPr id="6" name="Slide Number Placeholder 5"/>
          <p:cNvSpPr>
            <a:spLocks noGrp="1"/>
          </p:cNvSpPr>
          <p:nvPr>
            <p:ph type="sldNum" sz="quarter" idx="4"/>
          </p:nvPr>
        </p:nvSpPr>
        <p:spPr>
          <a:xfrm>
            <a:off x="9011840" y="645333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1E597-E0B3-4243-9999-5E35DF6D44F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66488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2.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audio" Target="../media/media4.m4a"/><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4.png"/><Relationship Id="rId2" Type="http://schemas.microsoft.com/office/2007/relationships/media" Target="../media/media4.m4a"/><Relationship Id="rId16" Type="http://schemas.openxmlformats.org/officeDocument/2006/relationships/image" Target="../media/image3.png"/><Relationship Id="rId1" Type="http://schemas.openxmlformats.org/officeDocument/2006/relationships/tags" Target="../tags/tag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notesSlide" Target="../notesSlides/notesSlide4.xml"/><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microsoft.com/office/2007/relationships/media" Target="../media/media5.m4a"/><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4.png"/><Relationship Id="rId2" Type="http://schemas.openxmlformats.org/officeDocument/2006/relationships/tags" Target="../tags/tag7.xml"/><Relationship Id="rId16" Type="http://schemas.openxmlformats.org/officeDocument/2006/relationships/image" Target="../media/image25.png"/><Relationship Id="rId1" Type="http://schemas.openxmlformats.org/officeDocument/2006/relationships/vmlDrawing" Target="../drawings/vmlDrawing1.vml"/><Relationship Id="rId6" Type="http://schemas.openxmlformats.org/officeDocument/2006/relationships/notesSlide" Target="../notesSlides/notesSlide5.xml"/><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audio" Target="../media/media5.m4a"/><Relationship Id="rId9" Type="http://schemas.openxmlformats.org/officeDocument/2006/relationships/image" Target="../media/image20.png"/><Relationship Id="rId1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audio" Target="../media/media6.m4a"/><Relationship Id="rId7" Type="http://schemas.openxmlformats.org/officeDocument/2006/relationships/image" Target="../media/image18.png"/><Relationship Id="rId12" Type="http://schemas.openxmlformats.org/officeDocument/2006/relationships/image" Target="../media/image23.png"/><Relationship Id="rId2" Type="http://schemas.microsoft.com/office/2007/relationships/media" Target="../media/media6.m4a"/><Relationship Id="rId1" Type="http://schemas.openxmlformats.org/officeDocument/2006/relationships/tags" Target="../tags/tag8.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notesSlide" Target="../notesSlides/notesSlide6.xml"/><Relationship Id="rId15" Type="http://schemas.openxmlformats.org/officeDocument/2006/relationships/image" Target="../media/image27.png"/><Relationship Id="rId10" Type="http://schemas.openxmlformats.org/officeDocument/2006/relationships/image" Target="../media/image21.png"/><Relationship Id="rId4" Type="http://schemas.openxmlformats.org/officeDocument/2006/relationships/slideLayout" Target="../slideLayouts/slideLayout2.xml"/><Relationship Id="rId9" Type="http://schemas.openxmlformats.org/officeDocument/2006/relationships/image" Target="../media/image20.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29.png"/><Relationship Id="rId2" Type="http://schemas.microsoft.com/office/2007/relationships/media" Target="../media/media7.m4a"/><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2.png"/><Relationship Id="rId3" Type="http://schemas.openxmlformats.org/officeDocument/2006/relationships/audio" Target="../media/media8.m4a"/><Relationship Id="rId7" Type="http://schemas.openxmlformats.org/officeDocument/2006/relationships/diagramLayout" Target="../diagrams/layout1.xml"/><Relationship Id="rId12" Type="http://schemas.openxmlformats.org/officeDocument/2006/relationships/image" Target="../media/image31.png"/><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diagramData" Target="../diagrams/data1.xml"/><Relationship Id="rId11" Type="http://schemas.openxmlformats.org/officeDocument/2006/relationships/image" Target="../media/image30.png"/><Relationship Id="rId5" Type="http://schemas.openxmlformats.org/officeDocument/2006/relationships/notesSlide" Target="../notesSlides/notesSlide8.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00" y="1297308"/>
            <a:ext cx="11826240" cy="2323989"/>
          </a:xfrm>
        </p:spPr>
        <p:txBody>
          <a:bodyPr>
            <a:normAutofit/>
          </a:bodyPr>
          <a:lstStyle/>
          <a:p>
            <a:pPr marL="285750" indent="-285750"/>
            <a:r>
              <a:rPr lang="en-IE" dirty="0"/>
              <a:t>The external authentication process in programmes leading to awards as described in the National Framework of Qualifications (NFQ) Award-type Descriptors</a:t>
            </a:r>
            <a:br>
              <a:rPr lang="en-IE" dirty="0"/>
            </a:br>
            <a:r>
              <a:rPr lang="en-IE" dirty="0"/>
              <a:t>  </a:t>
            </a:r>
          </a:p>
        </p:txBody>
      </p:sp>
      <p:sp>
        <p:nvSpPr>
          <p:cNvPr id="5" name="Slide Number Placeholder 4"/>
          <p:cNvSpPr>
            <a:spLocks noGrp="1"/>
          </p:cNvSpPr>
          <p:nvPr>
            <p:ph type="sldNum" sz="quarter" idx="12"/>
          </p:nvPr>
        </p:nvSpPr>
        <p:spPr/>
        <p:txBody>
          <a:bodyPr/>
          <a:lstStyle/>
          <a:p>
            <a:fld id="{DEB1E597-E0B3-4243-9999-5E35DF6D44F6}" type="slidenum">
              <a:rPr lang="en-IE" smtClean="0">
                <a:solidFill>
                  <a:prstClr val="black">
                    <a:tint val="75000"/>
                  </a:prstClr>
                </a:solidFill>
              </a:rPr>
              <a:pPr/>
              <a:t>1</a:t>
            </a:fld>
            <a:endParaRPr lang="en-IE" dirty="0">
              <a:solidFill>
                <a:prstClr val="black">
                  <a:tint val="75000"/>
                </a:prstClr>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541" y="4857200"/>
            <a:ext cx="2950440" cy="1596139"/>
          </a:xfrm>
          <a:prstGeom prst="rect">
            <a:avLst/>
          </a:prstGeom>
        </p:spPr>
      </p:pic>
      <p:pic>
        <p:nvPicPr>
          <p:cNvPr id="6" name="Picture 5">
            <a:extLst>
              <a:ext uri="{FF2B5EF4-FFF2-40B4-BE49-F238E27FC236}">
                <a16:creationId xmlns:a16="http://schemas.microsoft.com/office/drawing/2014/main" id="{ED1A9CFD-A718-4D52-96B0-DFA5B07288B4}"/>
              </a:ext>
            </a:extLst>
          </p:cNvPr>
          <p:cNvPicPr>
            <a:picLocks noChangeAspect="1"/>
          </p:cNvPicPr>
          <p:nvPr/>
        </p:nvPicPr>
        <p:blipFill>
          <a:blip r:embed="rId7"/>
          <a:stretch>
            <a:fillRect/>
          </a:stretch>
        </p:blipFill>
        <p:spPr>
          <a:xfrm>
            <a:off x="8513021" y="3044542"/>
            <a:ext cx="2747832" cy="3773922"/>
          </a:xfrm>
          <a:prstGeom prst="rect">
            <a:avLst/>
          </a:prstGeom>
          <a:ln>
            <a:solidFill>
              <a:schemeClr val="tx1"/>
            </a:solidFill>
          </a:ln>
        </p:spPr>
      </p:pic>
      <p:pic>
        <p:nvPicPr>
          <p:cNvPr id="3" name="AwardType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640573" y="3044542"/>
            <a:ext cx="609600" cy="609600"/>
          </a:xfrm>
          <a:prstGeom prst="rect">
            <a:avLst/>
          </a:prstGeom>
        </p:spPr>
      </p:pic>
    </p:spTree>
    <p:custDataLst>
      <p:tags r:id="rId1"/>
    </p:custDataLst>
    <p:extLst>
      <p:ext uri="{BB962C8B-B14F-4D97-AF65-F5344CB8AC3E}">
        <p14:creationId xmlns:p14="http://schemas.microsoft.com/office/powerpoint/2010/main" val="2835613634"/>
      </p:ext>
    </p:extLst>
  </p:cSld>
  <p:clrMapOvr>
    <a:masterClrMapping/>
  </p:clrMapOvr>
  <p:transition spd="slow" advTm="131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2566"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33993-C481-4B7D-8762-C7A8DE3DA9BF}"/>
              </a:ext>
            </a:extLst>
          </p:cNvPr>
          <p:cNvSpPr>
            <a:spLocks noGrp="1"/>
          </p:cNvSpPr>
          <p:nvPr>
            <p:ph type="title"/>
          </p:nvPr>
        </p:nvSpPr>
        <p:spPr>
          <a:xfrm>
            <a:off x="-81280" y="773832"/>
            <a:ext cx="12405359" cy="1143000"/>
          </a:xfrm>
        </p:spPr>
        <p:txBody>
          <a:bodyPr>
            <a:normAutofit/>
          </a:bodyPr>
          <a:lstStyle/>
          <a:p>
            <a:r>
              <a:rPr lang="en-GB" sz="3000" dirty="0"/>
              <a:t>Summary</a:t>
            </a:r>
            <a:endParaRPr lang="en-IE" sz="3000" dirty="0"/>
          </a:p>
        </p:txBody>
      </p:sp>
      <p:sp>
        <p:nvSpPr>
          <p:cNvPr id="4" name="Slide Number Placeholder 3">
            <a:extLst>
              <a:ext uri="{FF2B5EF4-FFF2-40B4-BE49-F238E27FC236}">
                <a16:creationId xmlns:a16="http://schemas.microsoft.com/office/drawing/2014/main" id="{CF655454-3FE8-4861-905C-22B3D1049295}"/>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10</a:t>
            </a:fld>
            <a:endParaRPr lang="en-IE" dirty="0">
              <a:solidFill>
                <a:prstClr val="black">
                  <a:tint val="75000"/>
                </a:prstClr>
              </a:solidFill>
            </a:endParaRPr>
          </a:p>
        </p:txBody>
      </p:sp>
      <p:pic>
        <p:nvPicPr>
          <p:cNvPr id="8" name="Picture 7">
            <a:extLst>
              <a:ext uri="{FF2B5EF4-FFF2-40B4-BE49-F238E27FC236}">
                <a16:creationId xmlns:a16="http://schemas.microsoft.com/office/drawing/2014/main" id="{F6E2A85C-39CA-481D-B3D8-868AE5A48E59}"/>
              </a:ext>
            </a:extLst>
          </p:cNvPr>
          <p:cNvPicPr>
            <a:picLocks noChangeAspect="1"/>
          </p:cNvPicPr>
          <p:nvPr/>
        </p:nvPicPr>
        <p:blipFill>
          <a:blip r:embed="rId6"/>
          <a:stretch>
            <a:fillRect/>
          </a:stretch>
        </p:blipFill>
        <p:spPr>
          <a:xfrm>
            <a:off x="1472207" y="2329731"/>
            <a:ext cx="9298384" cy="3959750"/>
          </a:xfrm>
          <a:prstGeom prst="rect">
            <a:avLst/>
          </a:prstGeom>
        </p:spPr>
      </p:pic>
      <p:pic>
        <p:nvPicPr>
          <p:cNvPr id="26" name="Picture 25">
            <a:extLst>
              <a:ext uri="{FF2B5EF4-FFF2-40B4-BE49-F238E27FC236}">
                <a16:creationId xmlns:a16="http://schemas.microsoft.com/office/drawing/2014/main" id="{0E3651B2-1476-41BA-9086-7EC72F559B1D}"/>
              </a:ext>
            </a:extLst>
          </p:cNvPr>
          <p:cNvPicPr>
            <a:picLocks noChangeAspect="1"/>
          </p:cNvPicPr>
          <p:nvPr/>
        </p:nvPicPr>
        <p:blipFill>
          <a:blip r:embed="rId7"/>
          <a:stretch>
            <a:fillRect/>
          </a:stretch>
        </p:blipFill>
        <p:spPr>
          <a:xfrm>
            <a:off x="9345877" y="2422645"/>
            <a:ext cx="2747832" cy="3773922"/>
          </a:xfrm>
          <a:prstGeom prst="rect">
            <a:avLst/>
          </a:prstGeom>
          <a:ln>
            <a:solidFill>
              <a:schemeClr val="tx1"/>
            </a:solidFill>
          </a:ln>
        </p:spPr>
      </p:pic>
      <p:pic>
        <p:nvPicPr>
          <p:cNvPr id="3" name="AwardType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519804" y="3193211"/>
            <a:ext cx="609600" cy="609600"/>
          </a:xfrm>
          <a:prstGeom prst="rect">
            <a:avLst/>
          </a:prstGeom>
        </p:spPr>
      </p:pic>
    </p:spTree>
    <p:custDataLst>
      <p:tags r:id="rId1"/>
    </p:custDataLst>
    <p:extLst>
      <p:ext uri="{BB962C8B-B14F-4D97-AF65-F5344CB8AC3E}">
        <p14:creationId xmlns:p14="http://schemas.microsoft.com/office/powerpoint/2010/main" val="4109417791"/>
      </p:ext>
    </p:extLst>
  </p:cSld>
  <p:clrMapOvr>
    <a:masterClrMapping/>
  </p:clrMapOvr>
  <mc:AlternateContent xmlns:mc="http://schemas.openxmlformats.org/markup-compatibility/2006">
    <mc:Choice xmlns:p14="http://schemas.microsoft.com/office/powerpoint/2010/main" Requires="p14">
      <p:transition spd="slow" p14:dur="2000" advTm="41809"/>
    </mc:Choice>
    <mc:Fallback>
      <p:transition spd="slow" advTm="4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4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right)">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1497"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This presentation</a:t>
            </a:r>
            <a:endParaRPr lang="en-IE" b="1" dirty="0"/>
          </a:p>
        </p:txBody>
      </p:sp>
      <p:sp>
        <p:nvSpPr>
          <p:cNvPr id="3" name="Content Placeholder 2"/>
          <p:cNvSpPr>
            <a:spLocks noGrp="1"/>
          </p:cNvSpPr>
          <p:nvPr>
            <p:ph idx="1"/>
          </p:nvPr>
        </p:nvSpPr>
        <p:spPr>
          <a:xfrm>
            <a:off x="838200" y="1445342"/>
            <a:ext cx="10515600" cy="5103950"/>
          </a:xfrm>
        </p:spPr>
        <p:txBody>
          <a:bodyPr>
            <a:normAutofit/>
          </a:bodyPr>
          <a:lstStyle/>
          <a:p>
            <a:r>
              <a:rPr lang="en-US" dirty="0"/>
              <a:t>There are 9 slides</a:t>
            </a:r>
          </a:p>
          <a:p>
            <a:r>
              <a:rPr lang="en-US" dirty="0"/>
              <a:t>The presentation takes </a:t>
            </a:r>
            <a:r>
              <a:rPr lang="en-US"/>
              <a:t>approximately </a:t>
            </a:r>
            <a:r>
              <a:rPr lang="en-US" smtClean="0"/>
              <a:t>22 </a:t>
            </a:r>
            <a:r>
              <a:rPr lang="en-US" dirty="0"/>
              <a:t>minutes</a:t>
            </a:r>
            <a:br>
              <a:rPr lang="en-US" dirty="0"/>
            </a:br>
            <a:endParaRPr lang="en-US" dirty="0"/>
          </a:p>
          <a:p>
            <a:r>
              <a:rPr lang="en-US" dirty="0"/>
              <a:t>The aim of this presentation is to build on your knowledge of the external authentication process, with specific reference to working as an external authenticator in programmes leading to awards as described in the </a:t>
            </a:r>
            <a:r>
              <a:rPr lang="en-IE" dirty="0"/>
              <a:t>National Framework of Qualifications (NFQ) Award-type Descriptors </a:t>
            </a:r>
            <a:r>
              <a:rPr lang="en-US" dirty="0"/>
              <a:t/>
            </a:r>
            <a:br>
              <a:rPr lang="en-US" dirty="0"/>
            </a:b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A7AD7-9835-4319-AB9A-58F56CBDC9D0}"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96BF88D-6F28-412D-BFE5-AA9712B2AC29}"/>
              </a:ext>
            </a:extLst>
          </p:cNvPr>
          <p:cNvPicPr>
            <a:picLocks noChangeAspect="1"/>
          </p:cNvPicPr>
          <p:nvPr/>
        </p:nvPicPr>
        <p:blipFill>
          <a:blip r:embed="rId6"/>
          <a:stretch>
            <a:fillRect/>
          </a:stretch>
        </p:blipFill>
        <p:spPr>
          <a:xfrm>
            <a:off x="9939130" y="0"/>
            <a:ext cx="2312948" cy="3176644"/>
          </a:xfrm>
          <a:prstGeom prst="rect">
            <a:avLst/>
          </a:prstGeom>
          <a:ln>
            <a:solidFill>
              <a:schemeClr val="tx1"/>
            </a:solidFill>
          </a:ln>
        </p:spPr>
      </p:pic>
      <p:pic>
        <p:nvPicPr>
          <p:cNvPr id="6" name="Award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40573" y="2871844"/>
            <a:ext cx="609600" cy="609600"/>
          </a:xfrm>
          <a:prstGeom prst="rect">
            <a:avLst/>
          </a:prstGeom>
        </p:spPr>
      </p:pic>
    </p:spTree>
    <p:custDataLst>
      <p:tags r:id="rId1"/>
    </p:custDataLst>
    <p:extLst>
      <p:ext uri="{BB962C8B-B14F-4D97-AF65-F5344CB8AC3E}">
        <p14:creationId xmlns:p14="http://schemas.microsoft.com/office/powerpoint/2010/main" val="3379796600"/>
      </p:ext>
    </p:extLst>
  </p:cSld>
  <p:clrMapOvr>
    <a:masterClrMapping/>
  </p:clrMapOvr>
  <mc:AlternateContent xmlns:mc="http://schemas.openxmlformats.org/markup-compatibility/2006">
    <mc:Choice xmlns:p14="http://schemas.microsoft.com/office/powerpoint/2010/main" Requires="p14">
      <p:transition spd="slow" p14:dur="2000" advTm="55566"/>
    </mc:Choice>
    <mc:Fallback>
      <p:transition spd="slow" advTm="55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9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 objId="6"/>
        <p14:stopEvt time="55311"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80CEA-55F6-4803-8F05-24B3119B0825}"/>
              </a:ext>
            </a:extLst>
          </p:cNvPr>
          <p:cNvSpPr>
            <a:spLocks noGrp="1"/>
          </p:cNvSpPr>
          <p:nvPr>
            <p:ph type="title"/>
          </p:nvPr>
        </p:nvSpPr>
        <p:spPr/>
        <p:txBody>
          <a:bodyPr/>
          <a:lstStyle/>
          <a:p>
            <a:r>
              <a:rPr lang="en-GB" dirty="0"/>
              <a:t>Some Background Information …</a:t>
            </a:r>
            <a:endParaRPr lang="en-IE" dirty="0"/>
          </a:p>
        </p:txBody>
      </p:sp>
      <p:pic>
        <p:nvPicPr>
          <p:cNvPr id="5" name="Content Placeholder 4">
            <a:extLst>
              <a:ext uri="{FF2B5EF4-FFF2-40B4-BE49-F238E27FC236}">
                <a16:creationId xmlns:a16="http://schemas.microsoft.com/office/drawing/2014/main" id="{F0C4BB3E-998D-4151-98C3-0A78B4F9F5F1}"/>
              </a:ext>
            </a:extLst>
          </p:cNvPr>
          <p:cNvPicPr>
            <a:picLocks noGrp="1" noChangeAspect="1"/>
          </p:cNvPicPr>
          <p:nvPr>
            <p:ph idx="1"/>
          </p:nvPr>
        </p:nvPicPr>
        <p:blipFill>
          <a:blip r:embed="rId6"/>
          <a:stretch>
            <a:fillRect/>
          </a:stretch>
        </p:blipFill>
        <p:spPr>
          <a:xfrm>
            <a:off x="1540207" y="1645920"/>
            <a:ext cx="8883953" cy="5031099"/>
          </a:xfrm>
          <a:prstGeom prst="rect">
            <a:avLst/>
          </a:prstGeom>
        </p:spPr>
      </p:pic>
      <p:sp>
        <p:nvSpPr>
          <p:cNvPr id="4" name="Slide Number Placeholder 3">
            <a:extLst>
              <a:ext uri="{FF2B5EF4-FFF2-40B4-BE49-F238E27FC236}">
                <a16:creationId xmlns:a16="http://schemas.microsoft.com/office/drawing/2014/main" id="{2F21B47F-6F75-484F-979D-1F1C195D0447}"/>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3</a:t>
            </a:fld>
            <a:endParaRPr lang="en-IE" dirty="0">
              <a:solidFill>
                <a:prstClr val="black">
                  <a:tint val="75000"/>
                </a:prstClr>
              </a:solidFill>
            </a:endParaRPr>
          </a:p>
        </p:txBody>
      </p:sp>
      <p:sp>
        <p:nvSpPr>
          <p:cNvPr id="6" name="Rectangle 5">
            <a:extLst>
              <a:ext uri="{FF2B5EF4-FFF2-40B4-BE49-F238E27FC236}">
                <a16:creationId xmlns:a16="http://schemas.microsoft.com/office/drawing/2014/main" id="{403DFF38-8E38-4713-BE9C-F8B5F3A3200B}"/>
              </a:ext>
            </a:extLst>
          </p:cNvPr>
          <p:cNvSpPr/>
          <p:nvPr/>
        </p:nvSpPr>
        <p:spPr>
          <a:xfrm>
            <a:off x="1767840" y="4113762"/>
            <a:ext cx="4028661" cy="5645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Rectangle 6">
            <a:extLst>
              <a:ext uri="{FF2B5EF4-FFF2-40B4-BE49-F238E27FC236}">
                <a16:creationId xmlns:a16="http://schemas.microsoft.com/office/drawing/2014/main" id="{783F37A2-C552-4D41-88F0-8B4A0B8E2C11}"/>
              </a:ext>
            </a:extLst>
          </p:cNvPr>
          <p:cNvSpPr/>
          <p:nvPr/>
        </p:nvSpPr>
        <p:spPr>
          <a:xfrm>
            <a:off x="1767840" y="3938282"/>
            <a:ext cx="4028661" cy="27591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Rectangle 7">
            <a:extLst>
              <a:ext uri="{FF2B5EF4-FFF2-40B4-BE49-F238E27FC236}">
                <a16:creationId xmlns:a16="http://schemas.microsoft.com/office/drawing/2014/main" id="{17AE6ACD-CEA3-4350-AD41-D20B7E58D57B}"/>
              </a:ext>
            </a:extLst>
          </p:cNvPr>
          <p:cNvSpPr/>
          <p:nvPr/>
        </p:nvSpPr>
        <p:spPr>
          <a:xfrm>
            <a:off x="6096000" y="4133928"/>
            <a:ext cx="4028661" cy="107815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Rectangle 8">
            <a:extLst>
              <a:ext uri="{FF2B5EF4-FFF2-40B4-BE49-F238E27FC236}">
                <a16:creationId xmlns:a16="http://schemas.microsoft.com/office/drawing/2014/main" id="{4188D844-64B4-48E2-8596-466EEA26658A}"/>
              </a:ext>
            </a:extLst>
          </p:cNvPr>
          <p:cNvSpPr/>
          <p:nvPr/>
        </p:nvSpPr>
        <p:spPr>
          <a:xfrm>
            <a:off x="1783742" y="5180276"/>
            <a:ext cx="4028661" cy="64803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Rectangle 9">
            <a:extLst>
              <a:ext uri="{FF2B5EF4-FFF2-40B4-BE49-F238E27FC236}">
                <a16:creationId xmlns:a16="http://schemas.microsoft.com/office/drawing/2014/main" id="{6B1856E3-B9E1-40BC-9EEF-8AB11D64DD7C}"/>
              </a:ext>
            </a:extLst>
          </p:cNvPr>
          <p:cNvSpPr/>
          <p:nvPr/>
        </p:nvSpPr>
        <p:spPr>
          <a:xfrm>
            <a:off x="6095999" y="3549219"/>
            <a:ext cx="4028661" cy="66497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1" name="Picture 10">
            <a:extLst>
              <a:ext uri="{FF2B5EF4-FFF2-40B4-BE49-F238E27FC236}">
                <a16:creationId xmlns:a16="http://schemas.microsoft.com/office/drawing/2014/main" id="{30F63878-0961-44DE-87A4-9EE36EB5DE94}"/>
              </a:ext>
            </a:extLst>
          </p:cNvPr>
          <p:cNvPicPr>
            <a:picLocks noChangeAspect="1"/>
          </p:cNvPicPr>
          <p:nvPr/>
        </p:nvPicPr>
        <p:blipFill>
          <a:blip r:embed="rId7"/>
          <a:stretch>
            <a:fillRect/>
          </a:stretch>
        </p:blipFill>
        <p:spPr>
          <a:xfrm>
            <a:off x="1243017" y="3348909"/>
            <a:ext cx="4597553" cy="2648189"/>
          </a:xfrm>
          <a:prstGeom prst="rect">
            <a:avLst/>
          </a:prstGeom>
          <a:ln>
            <a:solidFill>
              <a:schemeClr val="tx1"/>
            </a:solidFill>
          </a:ln>
        </p:spPr>
      </p:pic>
      <p:pic>
        <p:nvPicPr>
          <p:cNvPr id="12" name="Picture 11">
            <a:extLst>
              <a:ext uri="{FF2B5EF4-FFF2-40B4-BE49-F238E27FC236}">
                <a16:creationId xmlns:a16="http://schemas.microsoft.com/office/drawing/2014/main" id="{58671A2F-A180-4723-BA64-BD5CEE80B607}"/>
              </a:ext>
            </a:extLst>
          </p:cNvPr>
          <p:cNvPicPr>
            <a:picLocks noChangeAspect="1"/>
          </p:cNvPicPr>
          <p:nvPr/>
        </p:nvPicPr>
        <p:blipFill>
          <a:blip r:embed="rId8"/>
          <a:stretch>
            <a:fillRect/>
          </a:stretch>
        </p:blipFill>
        <p:spPr>
          <a:xfrm>
            <a:off x="8271399" y="1567816"/>
            <a:ext cx="3823052" cy="5250648"/>
          </a:xfrm>
          <a:prstGeom prst="rect">
            <a:avLst/>
          </a:prstGeom>
          <a:ln>
            <a:solidFill>
              <a:schemeClr val="tx1"/>
            </a:solidFill>
          </a:ln>
        </p:spPr>
      </p:pic>
      <p:pic>
        <p:nvPicPr>
          <p:cNvPr id="3" name="AwardType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605309" y="2939619"/>
            <a:ext cx="609600" cy="609600"/>
          </a:xfrm>
          <a:prstGeom prst="rect">
            <a:avLst/>
          </a:prstGeom>
        </p:spPr>
      </p:pic>
    </p:spTree>
    <p:custDataLst>
      <p:tags r:id="rId1"/>
    </p:custDataLst>
    <p:extLst>
      <p:ext uri="{BB962C8B-B14F-4D97-AF65-F5344CB8AC3E}">
        <p14:creationId xmlns:p14="http://schemas.microsoft.com/office/powerpoint/2010/main" val="2946570523"/>
      </p:ext>
    </p:extLst>
  </p:cSld>
  <p:clrMapOvr>
    <a:masterClrMapping/>
  </p:clrMapOvr>
  <mc:AlternateContent xmlns:mc="http://schemas.openxmlformats.org/markup-compatibility/2006">
    <mc:Choice xmlns:p14="http://schemas.microsoft.com/office/powerpoint/2010/main" Requires="p14">
      <p:transition spd="slow" p14:dur="2000" advTm="88480"/>
    </mc:Choice>
    <mc:Fallback>
      <p:transition spd="slow" advTm="88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9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22" presetClass="entr" presetSubtype="2"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right)">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extLst>
    <p:ext uri="{E180D4A7-C9FB-4DFB-919C-405C955672EB}">
      <p14:showEvtLst xmlns:p14="http://schemas.microsoft.com/office/powerpoint/2010/main">
        <p14:playEvt time="0" objId="3"/>
        <p14:stopEvt time="87954"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BEC6-0CB2-4A72-8FCA-06B6BC1F77FA}"/>
              </a:ext>
            </a:extLst>
          </p:cNvPr>
          <p:cNvSpPr>
            <a:spLocks noGrp="1"/>
          </p:cNvSpPr>
          <p:nvPr>
            <p:ph type="title"/>
          </p:nvPr>
        </p:nvSpPr>
        <p:spPr/>
        <p:txBody>
          <a:bodyPr/>
          <a:lstStyle/>
          <a:p>
            <a:r>
              <a:rPr lang="en-GB" dirty="0"/>
              <a:t>Some Background Information … Standards</a:t>
            </a:r>
            <a:endParaRPr lang="en-IE" dirty="0"/>
          </a:p>
        </p:txBody>
      </p:sp>
      <p:pic>
        <p:nvPicPr>
          <p:cNvPr id="5" name="Content Placeholder 4">
            <a:extLst>
              <a:ext uri="{FF2B5EF4-FFF2-40B4-BE49-F238E27FC236}">
                <a16:creationId xmlns:a16="http://schemas.microsoft.com/office/drawing/2014/main" id="{69BD1157-168E-41DC-A573-2D01AE5F1775}"/>
              </a:ext>
            </a:extLst>
          </p:cNvPr>
          <p:cNvPicPr>
            <a:picLocks noGrp="1" noChangeAspect="1"/>
          </p:cNvPicPr>
          <p:nvPr>
            <p:ph idx="1"/>
          </p:nvPr>
        </p:nvPicPr>
        <p:blipFill>
          <a:blip r:embed="rId6"/>
          <a:stretch>
            <a:fillRect/>
          </a:stretch>
        </p:blipFill>
        <p:spPr>
          <a:xfrm>
            <a:off x="1403463" y="1566407"/>
            <a:ext cx="9243333" cy="5238706"/>
          </a:xfrm>
          <a:prstGeom prst="rect">
            <a:avLst/>
          </a:prstGeom>
        </p:spPr>
      </p:pic>
      <p:sp>
        <p:nvSpPr>
          <p:cNvPr id="4" name="Slide Number Placeholder 3">
            <a:extLst>
              <a:ext uri="{FF2B5EF4-FFF2-40B4-BE49-F238E27FC236}">
                <a16:creationId xmlns:a16="http://schemas.microsoft.com/office/drawing/2014/main" id="{3EB58DC0-C2D7-4012-BCDC-DED5DD69E2DA}"/>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4</a:t>
            </a:fld>
            <a:endParaRPr lang="en-IE" dirty="0">
              <a:solidFill>
                <a:prstClr val="black">
                  <a:tint val="75000"/>
                </a:prstClr>
              </a:solidFill>
            </a:endParaRPr>
          </a:p>
        </p:txBody>
      </p:sp>
      <p:sp>
        <p:nvSpPr>
          <p:cNvPr id="6" name="Rectangle 5">
            <a:extLst>
              <a:ext uri="{FF2B5EF4-FFF2-40B4-BE49-F238E27FC236}">
                <a16:creationId xmlns:a16="http://schemas.microsoft.com/office/drawing/2014/main" id="{00622722-B921-4F12-BDE9-28B2B51EBF73}"/>
              </a:ext>
            </a:extLst>
          </p:cNvPr>
          <p:cNvSpPr/>
          <p:nvPr/>
        </p:nvSpPr>
        <p:spPr>
          <a:xfrm>
            <a:off x="1820849" y="3037398"/>
            <a:ext cx="7871791" cy="5645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0BCBEE39-E75C-4812-82A6-03C6C8C45193}"/>
              </a:ext>
            </a:extLst>
          </p:cNvPr>
          <p:cNvPicPr>
            <a:picLocks noChangeAspect="1"/>
          </p:cNvPicPr>
          <p:nvPr/>
        </p:nvPicPr>
        <p:blipFill>
          <a:blip r:embed="rId7"/>
          <a:stretch>
            <a:fillRect/>
          </a:stretch>
        </p:blipFill>
        <p:spPr>
          <a:xfrm>
            <a:off x="1403463" y="1566407"/>
            <a:ext cx="9243333" cy="5245224"/>
          </a:xfrm>
          <a:prstGeom prst="rect">
            <a:avLst/>
          </a:prstGeom>
        </p:spPr>
      </p:pic>
      <p:pic>
        <p:nvPicPr>
          <p:cNvPr id="8" name="Picture 7">
            <a:extLst>
              <a:ext uri="{FF2B5EF4-FFF2-40B4-BE49-F238E27FC236}">
                <a16:creationId xmlns:a16="http://schemas.microsoft.com/office/drawing/2014/main" id="{CDAC2188-67E5-4282-BAB3-F1CCE5F37B16}"/>
              </a:ext>
            </a:extLst>
          </p:cNvPr>
          <p:cNvPicPr>
            <a:picLocks noChangeAspect="1"/>
          </p:cNvPicPr>
          <p:nvPr/>
        </p:nvPicPr>
        <p:blipFill>
          <a:blip r:embed="rId8"/>
          <a:stretch>
            <a:fillRect/>
          </a:stretch>
        </p:blipFill>
        <p:spPr>
          <a:xfrm>
            <a:off x="1403463" y="1583428"/>
            <a:ext cx="9243332" cy="5238705"/>
          </a:xfrm>
          <a:prstGeom prst="rect">
            <a:avLst/>
          </a:prstGeom>
        </p:spPr>
      </p:pic>
      <p:pic>
        <p:nvPicPr>
          <p:cNvPr id="9" name="Picture 8">
            <a:extLst>
              <a:ext uri="{FF2B5EF4-FFF2-40B4-BE49-F238E27FC236}">
                <a16:creationId xmlns:a16="http://schemas.microsoft.com/office/drawing/2014/main" id="{1BEFF643-0F32-4192-8C10-4BCCE0575C7A}"/>
              </a:ext>
            </a:extLst>
          </p:cNvPr>
          <p:cNvPicPr>
            <a:picLocks noChangeAspect="1"/>
          </p:cNvPicPr>
          <p:nvPr/>
        </p:nvPicPr>
        <p:blipFill>
          <a:blip r:embed="rId9"/>
          <a:stretch>
            <a:fillRect/>
          </a:stretch>
        </p:blipFill>
        <p:spPr>
          <a:xfrm>
            <a:off x="1403462" y="1583428"/>
            <a:ext cx="9243332" cy="5232458"/>
          </a:xfrm>
          <a:prstGeom prst="rect">
            <a:avLst/>
          </a:prstGeom>
        </p:spPr>
      </p:pic>
      <p:pic>
        <p:nvPicPr>
          <p:cNvPr id="10" name="Picture 9">
            <a:extLst>
              <a:ext uri="{FF2B5EF4-FFF2-40B4-BE49-F238E27FC236}">
                <a16:creationId xmlns:a16="http://schemas.microsoft.com/office/drawing/2014/main" id="{FE2D17E3-AA26-4BFC-8F7E-127B2317C71E}"/>
              </a:ext>
            </a:extLst>
          </p:cNvPr>
          <p:cNvPicPr>
            <a:picLocks noChangeAspect="1"/>
          </p:cNvPicPr>
          <p:nvPr/>
        </p:nvPicPr>
        <p:blipFill>
          <a:blip r:embed="rId10"/>
          <a:stretch>
            <a:fillRect/>
          </a:stretch>
        </p:blipFill>
        <p:spPr>
          <a:xfrm>
            <a:off x="1403460" y="1577181"/>
            <a:ext cx="9298995" cy="5256310"/>
          </a:xfrm>
          <a:prstGeom prst="rect">
            <a:avLst/>
          </a:prstGeom>
        </p:spPr>
      </p:pic>
      <p:pic>
        <p:nvPicPr>
          <p:cNvPr id="11" name="Picture 10">
            <a:extLst>
              <a:ext uri="{FF2B5EF4-FFF2-40B4-BE49-F238E27FC236}">
                <a16:creationId xmlns:a16="http://schemas.microsoft.com/office/drawing/2014/main" id="{6EDEDE03-0C4F-4772-8E74-9E8AF9701031}"/>
              </a:ext>
            </a:extLst>
          </p:cNvPr>
          <p:cNvPicPr>
            <a:picLocks noChangeAspect="1"/>
          </p:cNvPicPr>
          <p:nvPr/>
        </p:nvPicPr>
        <p:blipFill>
          <a:blip r:embed="rId11"/>
          <a:stretch>
            <a:fillRect/>
          </a:stretch>
        </p:blipFill>
        <p:spPr>
          <a:xfrm>
            <a:off x="1403459" y="1548802"/>
            <a:ext cx="9298995" cy="5270802"/>
          </a:xfrm>
          <a:prstGeom prst="rect">
            <a:avLst/>
          </a:prstGeom>
        </p:spPr>
      </p:pic>
      <p:pic>
        <p:nvPicPr>
          <p:cNvPr id="13" name="Picture 12">
            <a:extLst>
              <a:ext uri="{FF2B5EF4-FFF2-40B4-BE49-F238E27FC236}">
                <a16:creationId xmlns:a16="http://schemas.microsoft.com/office/drawing/2014/main" id="{EEA35C77-376B-46CA-853F-5EDEB63D046B}"/>
              </a:ext>
            </a:extLst>
          </p:cNvPr>
          <p:cNvPicPr>
            <a:picLocks noChangeAspect="1"/>
          </p:cNvPicPr>
          <p:nvPr/>
        </p:nvPicPr>
        <p:blipFill>
          <a:blip r:embed="rId12"/>
          <a:stretch>
            <a:fillRect/>
          </a:stretch>
        </p:blipFill>
        <p:spPr>
          <a:xfrm>
            <a:off x="1403458" y="1534915"/>
            <a:ext cx="9298994" cy="5276696"/>
          </a:xfrm>
          <a:prstGeom prst="rect">
            <a:avLst/>
          </a:prstGeom>
        </p:spPr>
      </p:pic>
      <p:pic>
        <p:nvPicPr>
          <p:cNvPr id="14" name="Picture 13">
            <a:extLst>
              <a:ext uri="{FF2B5EF4-FFF2-40B4-BE49-F238E27FC236}">
                <a16:creationId xmlns:a16="http://schemas.microsoft.com/office/drawing/2014/main" id="{99C8FE08-31DD-4ED7-80E7-B666C03C2C88}"/>
              </a:ext>
            </a:extLst>
          </p:cNvPr>
          <p:cNvPicPr>
            <a:picLocks noChangeAspect="1"/>
          </p:cNvPicPr>
          <p:nvPr/>
        </p:nvPicPr>
        <p:blipFill>
          <a:blip r:embed="rId13"/>
          <a:stretch>
            <a:fillRect/>
          </a:stretch>
        </p:blipFill>
        <p:spPr>
          <a:xfrm>
            <a:off x="1403456" y="1544527"/>
            <a:ext cx="9243332" cy="5229296"/>
          </a:xfrm>
          <a:prstGeom prst="rect">
            <a:avLst/>
          </a:prstGeom>
        </p:spPr>
      </p:pic>
      <p:pic>
        <p:nvPicPr>
          <p:cNvPr id="15" name="Picture 14">
            <a:extLst>
              <a:ext uri="{FF2B5EF4-FFF2-40B4-BE49-F238E27FC236}">
                <a16:creationId xmlns:a16="http://schemas.microsoft.com/office/drawing/2014/main" id="{3CB54378-B339-4512-A88B-D2737DF4EFCF}"/>
              </a:ext>
            </a:extLst>
          </p:cNvPr>
          <p:cNvPicPr>
            <a:picLocks noChangeAspect="1"/>
          </p:cNvPicPr>
          <p:nvPr/>
        </p:nvPicPr>
        <p:blipFill>
          <a:blip r:embed="rId14"/>
          <a:stretch>
            <a:fillRect/>
          </a:stretch>
        </p:blipFill>
        <p:spPr>
          <a:xfrm>
            <a:off x="1403448" y="1521028"/>
            <a:ext cx="9243332" cy="5228758"/>
          </a:xfrm>
          <a:prstGeom prst="rect">
            <a:avLst/>
          </a:prstGeom>
        </p:spPr>
      </p:pic>
      <p:pic>
        <p:nvPicPr>
          <p:cNvPr id="16" name="Picture 15">
            <a:extLst>
              <a:ext uri="{FF2B5EF4-FFF2-40B4-BE49-F238E27FC236}">
                <a16:creationId xmlns:a16="http://schemas.microsoft.com/office/drawing/2014/main" id="{AE1A30CD-D926-4D94-AC70-1981B0FC4442}"/>
              </a:ext>
            </a:extLst>
          </p:cNvPr>
          <p:cNvPicPr>
            <a:picLocks noChangeAspect="1"/>
          </p:cNvPicPr>
          <p:nvPr/>
        </p:nvPicPr>
        <p:blipFill>
          <a:blip r:embed="rId15"/>
          <a:stretch>
            <a:fillRect/>
          </a:stretch>
        </p:blipFill>
        <p:spPr>
          <a:xfrm>
            <a:off x="1403440" y="1544507"/>
            <a:ext cx="9298994" cy="5264357"/>
          </a:xfrm>
          <a:prstGeom prst="rect">
            <a:avLst/>
          </a:prstGeom>
        </p:spPr>
      </p:pic>
      <p:sp>
        <p:nvSpPr>
          <p:cNvPr id="17" name="TextBox 16">
            <a:extLst>
              <a:ext uri="{FF2B5EF4-FFF2-40B4-BE49-F238E27FC236}">
                <a16:creationId xmlns:a16="http://schemas.microsoft.com/office/drawing/2014/main" id="{66639FD7-AAA0-4138-BF1D-3A2CD1F027EF}"/>
              </a:ext>
            </a:extLst>
          </p:cNvPr>
          <p:cNvSpPr txBox="1"/>
          <p:nvPr/>
        </p:nvSpPr>
        <p:spPr>
          <a:xfrm>
            <a:off x="8010525" y="3942170"/>
            <a:ext cx="657225" cy="830997"/>
          </a:xfrm>
          <a:prstGeom prst="rect">
            <a:avLst/>
          </a:prstGeom>
          <a:noFill/>
        </p:spPr>
        <p:txBody>
          <a:bodyPr wrap="square" rtlCol="0">
            <a:spAutoFit/>
          </a:bodyPr>
          <a:lstStyle/>
          <a:p>
            <a:r>
              <a:rPr lang="en-GB" sz="4800" b="1" dirty="0">
                <a:solidFill>
                  <a:schemeClr val="tx2">
                    <a:lumMod val="75000"/>
                  </a:schemeClr>
                </a:solidFill>
              </a:rPr>
              <a:t>=</a:t>
            </a:r>
            <a:r>
              <a:rPr lang="en-GB" dirty="0"/>
              <a:t> </a:t>
            </a:r>
            <a:endParaRPr lang="en-IE" dirty="0"/>
          </a:p>
        </p:txBody>
      </p:sp>
      <p:pic>
        <p:nvPicPr>
          <p:cNvPr id="18" name="Picture 17">
            <a:extLst>
              <a:ext uri="{FF2B5EF4-FFF2-40B4-BE49-F238E27FC236}">
                <a16:creationId xmlns:a16="http://schemas.microsoft.com/office/drawing/2014/main" id="{EDE67408-CBE2-44F6-9591-26D51C8CD34B}"/>
              </a:ext>
            </a:extLst>
          </p:cNvPr>
          <p:cNvPicPr>
            <a:picLocks noChangeAspect="1"/>
          </p:cNvPicPr>
          <p:nvPr/>
        </p:nvPicPr>
        <p:blipFill>
          <a:blip r:embed="rId16"/>
          <a:stretch>
            <a:fillRect/>
          </a:stretch>
        </p:blipFill>
        <p:spPr>
          <a:xfrm>
            <a:off x="8499247" y="3458008"/>
            <a:ext cx="1025186" cy="1408009"/>
          </a:xfrm>
          <a:prstGeom prst="rect">
            <a:avLst/>
          </a:prstGeom>
          <a:ln>
            <a:solidFill>
              <a:schemeClr val="tx1"/>
            </a:solidFill>
          </a:ln>
        </p:spPr>
      </p:pic>
      <p:sp>
        <p:nvSpPr>
          <p:cNvPr id="19" name="TextBox 18">
            <a:extLst>
              <a:ext uri="{FF2B5EF4-FFF2-40B4-BE49-F238E27FC236}">
                <a16:creationId xmlns:a16="http://schemas.microsoft.com/office/drawing/2014/main" id="{C9889E4C-D4CE-453E-9C5F-51AE1AEFE90B}"/>
              </a:ext>
            </a:extLst>
          </p:cNvPr>
          <p:cNvSpPr txBox="1"/>
          <p:nvPr/>
        </p:nvSpPr>
        <p:spPr>
          <a:xfrm>
            <a:off x="4648199" y="4861420"/>
            <a:ext cx="5705475" cy="461665"/>
          </a:xfrm>
          <a:prstGeom prst="rect">
            <a:avLst/>
          </a:prstGeom>
          <a:noFill/>
        </p:spPr>
        <p:txBody>
          <a:bodyPr wrap="square" rtlCol="0">
            <a:spAutoFit/>
          </a:bodyPr>
          <a:lstStyle/>
          <a:p>
            <a:r>
              <a:rPr lang="en-GB" sz="2400" dirty="0">
                <a:solidFill>
                  <a:schemeClr val="tx2">
                    <a:lumMod val="75000"/>
                  </a:schemeClr>
                </a:solidFill>
              </a:rPr>
              <a:t>- Including MIPLOs and MIMLOs</a:t>
            </a:r>
            <a:endParaRPr lang="en-IE" sz="2400" dirty="0">
              <a:solidFill>
                <a:schemeClr val="tx2">
                  <a:lumMod val="75000"/>
                </a:schemeClr>
              </a:solidFill>
            </a:endParaRPr>
          </a:p>
        </p:txBody>
      </p:sp>
      <p:sp>
        <p:nvSpPr>
          <p:cNvPr id="20" name="Rectangle 19">
            <a:extLst>
              <a:ext uri="{FF2B5EF4-FFF2-40B4-BE49-F238E27FC236}">
                <a16:creationId xmlns:a16="http://schemas.microsoft.com/office/drawing/2014/main" id="{5D8611D5-164C-4371-8ABD-B968228E4D0E}"/>
              </a:ext>
            </a:extLst>
          </p:cNvPr>
          <p:cNvSpPr/>
          <p:nvPr/>
        </p:nvSpPr>
        <p:spPr>
          <a:xfrm>
            <a:off x="1602354" y="4005062"/>
            <a:ext cx="6465303" cy="66497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Rectangle 20">
            <a:extLst>
              <a:ext uri="{FF2B5EF4-FFF2-40B4-BE49-F238E27FC236}">
                <a16:creationId xmlns:a16="http://schemas.microsoft.com/office/drawing/2014/main" id="{FE93CD9C-FC2E-4146-AC86-BE7ED2D170F5}"/>
              </a:ext>
            </a:extLst>
          </p:cNvPr>
          <p:cNvSpPr/>
          <p:nvPr/>
        </p:nvSpPr>
        <p:spPr>
          <a:xfrm>
            <a:off x="1602355" y="4775737"/>
            <a:ext cx="3122046" cy="66497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 name="AwardType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2416286" y="3017036"/>
            <a:ext cx="609600" cy="609600"/>
          </a:xfrm>
          <a:prstGeom prst="rect">
            <a:avLst/>
          </a:prstGeom>
        </p:spPr>
      </p:pic>
    </p:spTree>
    <p:custDataLst>
      <p:tags r:id="rId1"/>
    </p:custDataLst>
    <p:extLst>
      <p:ext uri="{BB962C8B-B14F-4D97-AF65-F5344CB8AC3E}">
        <p14:creationId xmlns:p14="http://schemas.microsoft.com/office/powerpoint/2010/main" val="2242933988"/>
      </p:ext>
    </p:extLst>
  </p:cSld>
  <p:clrMapOvr>
    <a:masterClrMapping/>
  </p:clrMapOvr>
  <mc:AlternateContent xmlns:mc="http://schemas.openxmlformats.org/markup-compatibility/2006">
    <mc:Choice xmlns:p14="http://schemas.microsoft.com/office/powerpoint/2010/main" Requires="p14">
      <p:transition spd="slow" p14:dur="2000" advTm="75847"/>
    </mc:Choice>
    <mc:Fallback>
      <p:transition spd="slow" advTm="7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56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right)">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right)">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
                </p:tgtEl>
              </p:cMediaNode>
            </p:audio>
          </p:childTnLst>
        </p:cTn>
      </p:par>
    </p:tnLst>
    <p:bldLst>
      <p:bldP spid="6" grpId="0" animBg="1"/>
      <p:bldP spid="17" grpId="0"/>
      <p:bldP spid="19" grpId="0"/>
      <p:bldP spid="20" grpId="0" animBg="1"/>
      <p:bldP spid="21" grpId="0" animBg="1"/>
    </p:bldLst>
  </p:timing>
  <p:extLst>
    <p:ext uri="{E180D4A7-C9FB-4DFB-919C-405C955672EB}">
      <p14:showEvtLst xmlns:p14="http://schemas.microsoft.com/office/powerpoint/2010/main">
        <p14:playEvt time="0" objId="3"/>
        <p14:stopEvt time="74579"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Award-type Descriptors</a:t>
            </a:r>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5</a:t>
            </a:fld>
            <a:endParaRPr lang="en-IE" dirty="0">
              <a:solidFill>
                <a:prstClr val="black">
                  <a:tint val="75000"/>
                </a:prstClr>
              </a:solidFill>
            </a:endParaRPr>
          </a:p>
        </p:txBody>
      </p:sp>
      <p:pic>
        <p:nvPicPr>
          <p:cNvPr id="12" name="Picture 11">
            <a:extLst>
              <a:ext uri="{FF2B5EF4-FFF2-40B4-BE49-F238E27FC236}">
                <a16:creationId xmlns:a16="http://schemas.microsoft.com/office/drawing/2014/main" id="{BC827658-5F11-4A07-BE2D-59D0C7AEEA0E}"/>
              </a:ext>
            </a:extLst>
          </p:cNvPr>
          <p:cNvPicPr>
            <a:picLocks noChangeAspect="1"/>
          </p:cNvPicPr>
          <p:nvPr/>
        </p:nvPicPr>
        <p:blipFill>
          <a:blip r:embed="rId7"/>
          <a:stretch>
            <a:fillRect/>
          </a:stretch>
        </p:blipFill>
        <p:spPr>
          <a:xfrm>
            <a:off x="239348" y="1690393"/>
            <a:ext cx="7189304" cy="5047413"/>
          </a:xfrm>
          <a:prstGeom prst="rect">
            <a:avLst/>
          </a:prstGeom>
        </p:spPr>
      </p:pic>
      <p:sp>
        <p:nvSpPr>
          <p:cNvPr id="13" name="Rectangle 12">
            <a:extLst>
              <a:ext uri="{FF2B5EF4-FFF2-40B4-BE49-F238E27FC236}">
                <a16:creationId xmlns:a16="http://schemas.microsoft.com/office/drawing/2014/main" id="{F46557BC-D2C8-48B7-9881-8D31265A9036}"/>
              </a:ext>
            </a:extLst>
          </p:cNvPr>
          <p:cNvSpPr/>
          <p:nvPr/>
        </p:nvSpPr>
        <p:spPr>
          <a:xfrm>
            <a:off x="800099" y="4783700"/>
            <a:ext cx="533401" cy="7297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 name="Picture 3">
            <a:extLst>
              <a:ext uri="{FF2B5EF4-FFF2-40B4-BE49-F238E27FC236}">
                <a16:creationId xmlns:a16="http://schemas.microsoft.com/office/drawing/2014/main" id="{F32F25B5-15B1-4629-8C2C-813E719F55E3}"/>
              </a:ext>
            </a:extLst>
          </p:cNvPr>
          <p:cNvPicPr>
            <a:picLocks noChangeAspect="1"/>
          </p:cNvPicPr>
          <p:nvPr/>
        </p:nvPicPr>
        <p:blipFill>
          <a:blip r:embed="rId8"/>
          <a:stretch>
            <a:fillRect/>
          </a:stretch>
        </p:blipFill>
        <p:spPr>
          <a:xfrm>
            <a:off x="8510829" y="-39536"/>
            <a:ext cx="3681171" cy="6858000"/>
          </a:xfrm>
          <a:prstGeom prst="rect">
            <a:avLst/>
          </a:prstGeom>
        </p:spPr>
      </p:pic>
      <p:pic>
        <p:nvPicPr>
          <p:cNvPr id="5" name="Picture 4">
            <a:extLst>
              <a:ext uri="{FF2B5EF4-FFF2-40B4-BE49-F238E27FC236}">
                <a16:creationId xmlns:a16="http://schemas.microsoft.com/office/drawing/2014/main" id="{C0DD17B1-FB63-40D7-8973-02EE51C7AD73}"/>
              </a:ext>
            </a:extLst>
          </p:cNvPr>
          <p:cNvPicPr>
            <a:picLocks noChangeAspect="1"/>
          </p:cNvPicPr>
          <p:nvPr/>
        </p:nvPicPr>
        <p:blipFill>
          <a:blip r:embed="rId9"/>
          <a:stretch>
            <a:fillRect/>
          </a:stretch>
        </p:blipFill>
        <p:spPr>
          <a:xfrm>
            <a:off x="8532985" y="-39536"/>
            <a:ext cx="3621232" cy="6858000"/>
          </a:xfrm>
          <a:prstGeom prst="rect">
            <a:avLst/>
          </a:prstGeom>
        </p:spPr>
      </p:pic>
      <p:pic>
        <p:nvPicPr>
          <p:cNvPr id="9" name="Picture 8">
            <a:extLst>
              <a:ext uri="{FF2B5EF4-FFF2-40B4-BE49-F238E27FC236}">
                <a16:creationId xmlns:a16="http://schemas.microsoft.com/office/drawing/2014/main" id="{636BC057-BE99-4C6F-945B-C40470288AA7}"/>
              </a:ext>
            </a:extLst>
          </p:cNvPr>
          <p:cNvPicPr>
            <a:picLocks noChangeAspect="1"/>
          </p:cNvPicPr>
          <p:nvPr/>
        </p:nvPicPr>
        <p:blipFill>
          <a:blip r:embed="rId10"/>
          <a:stretch>
            <a:fillRect/>
          </a:stretch>
        </p:blipFill>
        <p:spPr>
          <a:xfrm>
            <a:off x="8517344" y="-39536"/>
            <a:ext cx="3621232" cy="6858000"/>
          </a:xfrm>
          <a:prstGeom prst="rect">
            <a:avLst/>
          </a:prstGeom>
        </p:spPr>
      </p:pic>
      <p:pic>
        <p:nvPicPr>
          <p:cNvPr id="10" name="Picture 9">
            <a:extLst>
              <a:ext uri="{FF2B5EF4-FFF2-40B4-BE49-F238E27FC236}">
                <a16:creationId xmlns:a16="http://schemas.microsoft.com/office/drawing/2014/main" id="{D94F6A73-4456-4904-9B8D-578EBE3764F2}"/>
              </a:ext>
            </a:extLst>
          </p:cNvPr>
          <p:cNvPicPr>
            <a:picLocks noChangeAspect="1"/>
          </p:cNvPicPr>
          <p:nvPr/>
        </p:nvPicPr>
        <p:blipFill>
          <a:blip r:embed="rId11"/>
          <a:stretch>
            <a:fillRect/>
          </a:stretch>
        </p:blipFill>
        <p:spPr>
          <a:xfrm>
            <a:off x="8522556" y="-39536"/>
            <a:ext cx="3631011" cy="6858000"/>
          </a:xfrm>
          <a:prstGeom prst="rect">
            <a:avLst/>
          </a:prstGeom>
        </p:spPr>
      </p:pic>
      <p:pic>
        <p:nvPicPr>
          <p:cNvPr id="14" name="Picture 13">
            <a:extLst>
              <a:ext uri="{FF2B5EF4-FFF2-40B4-BE49-F238E27FC236}">
                <a16:creationId xmlns:a16="http://schemas.microsoft.com/office/drawing/2014/main" id="{3EEEAC86-64CF-4A83-A4DD-3774A3EF478B}"/>
              </a:ext>
            </a:extLst>
          </p:cNvPr>
          <p:cNvPicPr>
            <a:picLocks noChangeAspect="1"/>
          </p:cNvPicPr>
          <p:nvPr/>
        </p:nvPicPr>
        <p:blipFill>
          <a:blip r:embed="rId12"/>
          <a:stretch>
            <a:fillRect/>
          </a:stretch>
        </p:blipFill>
        <p:spPr>
          <a:xfrm>
            <a:off x="8508854" y="-39536"/>
            <a:ext cx="3675971" cy="6858000"/>
          </a:xfrm>
          <a:prstGeom prst="rect">
            <a:avLst/>
          </a:prstGeom>
        </p:spPr>
      </p:pic>
      <p:pic>
        <p:nvPicPr>
          <p:cNvPr id="15" name="Picture 14">
            <a:extLst>
              <a:ext uri="{FF2B5EF4-FFF2-40B4-BE49-F238E27FC236}">
                <a16:creationId xmlns:a16="http://schemas.microsoft.com/office/drawing/2014/main" id="{BA921127-8F17-40F1-8B0A-2839820BDF94}"/>
              </a:ext>
            </a:extLst>
          </p:cNvPr>
          <p:cNvPicPr>
            <a:picLocks noChangeAspect="1"/>
          </p:cNvPicPr>
          <p:nvPr/>
        </p:nvPicPr>
        <p:blipFill>
          <a:blip r:embed="rId13"/>
          <a:stretch>
            <a:fillRect/>
          </a:stretch>
        </p:blipFill>
        <p:spPr>
          <a:xfrm>
            <a:off x="8474883" y="-39536"/>
            <a:ext cx="3687153" cy="6858000"/>
          </a:xfrm>
          <a:prstGeom prst="rect">
            <a:avLst/>
          </a:prstGeom>
        </p:spPr>
      </p:pic>
      <p:sp>
        <p:nvSpPr>
          <p:cNvPr id="16" name="Rectangle 15">
            <a:extLst>
              <a:ext uri="{FF2B5EF4-FFF2-40B4-BE49-F238E27FC236}">
                <a16:creationId xmlns:a16="http://schemas.microsoft.com/office/drawing/2014/main" id="{FD497B28-598D-47A3-93E0-8F417B67F0A7}"/>
              </a:ext>
            </a:extLst>
          </p:cNvPr>
          <p:cNvSpPr/>
          <p:nvPr/>
        </p:nvSpPr>
        <p:spPr>
          <a:xfrm>
            <a:off x="8474877" y="2710543"/>
            <a:ext cx="3675971" cy="32439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aphicFrame>
        <p:nvGraphicFramePr>
          <p:cNvPr id="20" name="Object 2">
            <a:extLst>
              <a:ext uri="{FF2B5EF4-FFF2-40B4-BE49-F238E27FC236}">
                <a16:creationId xmlns:a16="http://schemas.microsoft.com/office/drawing/2014/main" id="{F43718AF-85A5-457A-8C67-C6322D24AB18}"/>
              </a:ext>
            </a:extLst>
          </p:cNvPr>
          <p:cNvGraphicFramePr>
            <a:graphicFrameLocks noChangeAspect="1"/>
          </p:cNvGraphicFramePr>
          <p:nvPr>
            <p:extLst>
              <p:ext uri="{D42A27DB-BD31-4B8C-83A1-F6EECF244321}">
                <p14:modId xmlns:p14="http://schemas.microsoft.com/office/powerpoint/2010/main" val="1975345186"/>
              </p:ext>
            </p:extLst>
          </p:nvPr>
        </p:nvGraphicFramePr>
        <p:xfrm>
          <a:off x="-25722" y="1628850"/>
          <a:ext cx="8485614" cy="5229150"/>
        </p:xfrm>
        <a:graphic>
          <a:graphicData uri="http://schemas.openxmlformats.org/presentationml/2006/ole">
            <mc:AlternateContent xmlns:mc="http://schemas.openxmlformats.org/markup-compatibility/2006">
              <mc:Choice xmlns:v="urn:schemas-microsoft-com:vml" Requires="v">
                <p:oleObj spid="_x0000_s1092" name="Bitmap Image" r:id="rId14" imgW="10057143" imgH="6647619" progId="PBrush">
                  <p:embed/>
                </p:oleObj>
              </mc:Choice>
              <mc:Fallback>
                <p:oleObj name="Bitmap Image" r:id="rId14" imgW="10057143" imgH="6647619" progId="PBrush">
                  <p:embed/>
                  <p:pic>
                    <p:nvPicPr>
                      <p:cNvPr id="3074"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22" y="1628850"/>
                        <a:ext cx="8485614" cy="5229150"/>
                      </a:xfrm>
                      <a:prstGeom prst="rect">
                        <a:avLst/>
                      </a:prstGeom>
                      <a:noFill/>
                      <a:ln>
                        <a:noFill/>
                      </a:ln>
                      <a:effectLst/>
                    </p:spPr>
                  </p:pic>
                </p:oleObj>
              </mc:Fallback>
            </mc:AlternateContent>
          </a:graphicData>
        </a:graphic>
      </p:graphicFrame>
      <p:sp>
        <p:nvSpPr>
          <p:cNvPr id="17" name="Rectangle 16">
            <a:extLst>
              <a:ext uri="{FF2B5EF4-FFF2-40B4-BE49-F238E27FC236}">
                <a16:creationId xmlns:a16="http://schemas.microsoft.com/office/drawing/2014/main" id="{5B143204-AF23-475F-9752-D82B045C1D94}"/>
              </a:ext>
            </a:extLst>
          </p:cNvPr>
          <p:cNvSpPr/>
          <p:nvPr/>
        </p:nvSpPr>
        <p:spPr>
          <a:xfrm>
            <a:off x="4005943" y="2351313"/>
            <a:ext cx="1055914" cy="8273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1" name="Picture 20">
            <a:extLst>
              <a:ext uri="{FF2B5EF4-FFF2-40B4-BE49-F238E27FC236}">
                <a16:creationId xmlns:a16="http://schemas.microsoft.com/office/drawing/2014/main" id="{EBC51E54-877F-47CF-9EF2-DC82F89D7E8D}"/>
              </a:ext>
            </a:extLst>
          </p:cNvPr>
          <p:cNvPicPr>
            <a:picLocks noChangeAspect="1"/>
          </p:cNvPicPr>
          <p:nvPr/>
        </p:nvPicPr>
        <p:blipFill>
          <a:blip r:embed="rId16"/>
          <a:stretch>
            <a:fillRect/>
          </a:stretch>
        </p:blipFill>
        <p:spPr>
          <a:xfrm>
            <a:off x="7175" y="422985"/>
            <a:ext cx="12192000" cy="6425801"/>
          </a:xfrm>
          <a:prstGeom prst="rect">
            <a:avLst/>
          </a:prstGeom>
        </p:spPr>
      </p:pic>
      <p:sp>
        <p:nvSpPr>
          <p:cNvPr id="22" name="Rectangle 21">
            <a:extLst>
              <a:ext uri="{FF2B5EF4-FFF2-40B4-BE49-F238E27FC236}">
                <a16:creationId xmlns:a16="http://schemas.microsoft.com/office/drawing/2014/main" id="{D890E384-46F0-4FAE-8BE8-CA69D778CDB6}"/>
              </a:ext>
            </a:extLst>
          </p:cNvPr>
          <p:cNvSpPr/>
          <p:nvPr/>
        </p:nvSpPr>
        <p:spPr>
          <a:xfrm>
            <a:off x="2077599" y="1203569"/>
            <a:ext cx="2272130" cy="561489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6" name="Rectangle 25">
            <a:extLst>
              <a:ext uri="{FF2B5EF4-FFF2-40B4-BE49-F238E27FC236}">
                <a16:creationId xmlns:a16="http://schemas.microsoft.com/office/drawing/2014/main" id="{4E9763AD-1BA6-4368-92EB-9A6CD47F567E}"/>
              </a:ext>
            </a:extLst>
          </p:cNvPr>
          <p:cNvSpPr/>
          <p:nvPr/>
        </p:nvSpPr>
        <p:spPr>
          <a:xfrm>
            <a:off x="4362908" y="1198024"/>
            <a:ext cx="3016100" cy="561489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 name="AwardType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817437" y="3178628"/>
            <a:ext cx="609600" cy="609600"/>
          </a:xfrm>
          <a:prstGeom prst="rect">
            <a:avLst/>
          </a:prstGeom>
        </p:spPr>
      </p:pic>
    </p:spTree>
    <p:custDataLst>
      <p:tags r:id="rId2"/>
    </p:custDataLst>
    <p:extLst>
      <p:ext uri="{BB962C8B-B14F-4D97-AF65-F5344CB8AC3E}">
        <p14:creationId xmlns:p14="http://schemas.microsoft.com/office/powerpoint/2010/main" val="2962568082"/>
      </p:ext>
    </p:extLst>
  </p:cSld>
  <p:clrMapOvr>
    <a:masterClrMapping/>
  </p:clrMapOvr>
  <mc:AlternateContent xmlns:mc="http://schemas.openxmlformats.org/markup-compatibility/2006">
    <mc:Choice xmlns:p14="http://schemas.microsoft.com/office/powerpoint/2010/main" Requires="p14">
      <p:transition spd="slow" p14:dur="2000" advTm="181164"/>
    </mc:Choice>
    <mc:Fallback>
      <p:transition spd="slow" advTm="18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6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4" presetClass="path" presetSubtype="0" accel="50000" decel="50000" fill="hold" grpId="0" nodeType="clickEffect">
                                  <p:stCondLst>
                                    <p:cond delay="0"/>
                                  </p:stCondLst>
                                  <p:childTnLst>
                                    <p:animMotion origin="layout" path="M 2.77556E-17 -4.44444E-6 L 0.13411 -0.29814 C 0.16198 -0.36527 0.20391 -0.40069 0.24792 -0.40069 C 0.29792 -0.40069 0.33802 -0.36527 0.36589 -0.29814 L 0.5 -4.44444E-6 " pathEditMode="relative" rAng="0" ptsTypes="AAAAA">
                                      <p:cBhvr>
                                        <p:cTn id="10" dur="3000" fill="hold"/>
                                        <p:tgtEl>
                                          <p:spTgt spid="13"/>
                                        </p:tgtEl>
                                        <p:attrNameLst>
                                          <p:attrName>ppt_x</p:attrName>
                                          <p:attrName>ppt_y</p:attrName>
                                        </p:attrNameLst>
                                      </p:cBhvr>
                                      <p:rCtr x="25000" y="-20046"/>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righ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righ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circle(in)">
                                      <p:cBhvr>
                                        <p:cTn id="7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
                </p:tgtEl>
              </p:cMediaNode>
            </p:audio>
          </p:childTnLst>
        </p:cTn>
      </p:par>
    </p:tnLst>
    <p:bldLst>
      <p:bldP spid="13" grpId="0" animBg="1"/>
      <p:bldP spid="13" grpId="1" animBg="1"/>
      <p:bldP spid="16" grpId="0" animBg="1"/>
      <p:bldP spid="17" grpId="0" animBg="1"/>
      <p:bldP spid="22" grpId="0" animBg="1"/>
      <p:bldP spid="26" grpId="0" animBg="1"/>
    </p:bldLst>
  </p:timing>
  <p:extLst>
    <p:ext uri="{E180D4A7-C9FB-4DFB-919C-405C955672EB}">
      <p14:showEvtLst xmlns:p14="http://schemas.microsoft.com/office/powerpoint/2010/main">
        <p14:playEvt time="1" objId="3"/>
        <p14:stopEvt time="180694"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wardType6">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6"/>
          <a:stretch>
            <a:fillRect/>
          </a:stretch>
        </p:blipFill>
        <p:spPr>
          <a:xfrm>
            <a:off x="12991317" y="3714815"/>
            <a:ext cx="609600" cy="609600"/>
          </a:xfrm>
        </p:spPr>
      </p:pic>
      <p:sp>
        <p:nvSpPr>
          <p:cNvPr id="4" name="Slide Number Placeholder 3">
            <a:extLst>
              <a:ext uri="{FF2B5EF4-FFF2-40B4-BE49-F238E27FC236}">
                <a16:creationId xmlns:a16="http://schemas.microsoft.com/office/drawing/2014/main" id="{A4AE36FE-9DEC-44CF-A02F-31E56B5A4BD7}"/>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6</a:t>
            </a:fld>
            <a:endParaRPr lang="en-IE" dirty="0">
              <a:solidFill>
                <a:prstClr val="black">
                  <a:tint val="75000"/>
                </a:prstClr>
              </a:solidFill>
            </a:endParaRPr>
          </a:p>
        </p:txBody>
      </p:sp>
      <p:sp>
        <p:nvSpPr>
          <p:cNvPr id="5" name="Title 1">
            <a:extLst>
              <a:ext uri="{FF2B5EF4-FFF2-40B4-BE49-F238E27FC236}">
                <a16:creationId xmlns:a16="http://schemas.microsoft.com/office/drawing/2014/main" id="{ADA89CCB-C8A3-4699-B1A8-80A072C878CB}"/>
              </a:ext>
            </a:extLst>
          </p:cNvPr>
          <p:cNvSpPr txBox="1">
            <a:spLocks/>
          </p:cNvSpPr>
          <p:nvPr/>
        </p:nvSpPr>
        <p:spPr>
          <a:xfrm>
            <a:off x="437662" y="780527"/>
            <a:ext cx="929542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dirty="0"/>
              <a:t>NFQ Level 6 Higher Certificate</a:t>
            </a:r>
            <a:endParaRPr lang="en-IE" dirty="0"/>
          </a:p>
        </p:txBody>
      </p:sp>
      <p:sp>
        <p:nvSpPr>
          <p:cNvPr id="6" name="Slide Number Placeholder 5">
            <a:extLst>
              <a:ext uri="{FF2B5EF4-FFF2-40B4-BE49-F238E27FC236}">
                <a16:creationId xmlns:a16="http://schemas.microsoft.com/office/drawing/2014/main" id="{6A1B4483-1445-4A86-B2B3-5AE4E7612C54}"/>
              </a:ext>
            </a:extLst>
          </p:cNvPr>
          <p:cNvSpPr txBox="1">
            <a:spLocks/>
          </p:cNvSpPr>
          <p:nvPr/>
        </p:nvSpPr>
        <p:spPr>
          <a:xfrm>
            <a:off x="9011840" y="645333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B1E597-E0B3-4243-9999-5E35DF6D44F6}" type="slidenum">
              <a:rPr lang="en-IE" smtClean="0">
                <a:solidFill>
                  <a:prstClr val="black">
                    <a:tint val="75000"/>
                  </a:prstClr>
                </a:solidFill>
              </a:rPr>
              <a:pPr/>
              <a:t>6</a:t>
            </a:fld>
            <a:endParaRPr lang="en-IE" dirty="0">
              <a:solidFill>
                <a:prstClr val="black">
                  <a:tint val="75000"/>
                </a:prstClr>
              </a:solidFill>
            </a:endParaRPr>
          </a:p>
        </p:txBody>
      </p:sp>
      <p:pic>
        <p:nvPicPr>
          <p:cNvPr id="7" name="Picture 6">
            <a:extLst>
              <a:ext uri="{FF2B5EF4-FFF2-40B4-BE49-F238E27FC236}">
                <a16:creationId xmlns:a16="http://schemas.microsoft.com/office/drawing/2014/main" id="{9CC50A81-E1A5-49DF-9270-F18964964A2D}"/>
              </a:ext>
            </a:extLst>
          </p:cNvPr>
          <p:cNvPicPr>
            <a:picLocks noChangeAspect="1"/>
          </p:cNvPicPr>
          <p:nvPr/>
        </p:nvPicPr>
        <p:blipFill>
          <a:blip r:embed="rId7"/>
          <a:stretch>
            <a:fillRect/>
          </a:stretch>
        </p:blipFill>
        <p:spPr>
          <a:xfrm>
            <a:off x="350567" y="1495908"/>
            <a:ext cx="7189304" cy="5047413"/>
          </a:xfrm>
          <a:prstGeom prst="rect">
            <a:avLst/>
          </a:prstGeom>
        </p:spPr>
      </p:pic>
      <p:sp>
        <p:nvSpPr>
          <p:cNvPr id="17" name="Rectangle 16">
            <a:extLst>
              <a:ext uri="{FF2B5EF4-FFF2-40B4-BE49-F238E27FC236}">
                <a16:creationId xmlns:a16="http://schemas.microsoft.com/office/drawing/2014/main" id="{39CBA1CE-842D-423D-8474-FFCB550C254B}"/>
              </a:ext>
            </a:extLst>
          </p:cNvPr>
          <p:cNvSpPr/>
          <p:nvPr/>
        </p:nvSpPr>
        <p:spPr>
          <a:xfrm>
            <a:off x="828675" y="4820624"/>
            <a:ext cx="828675" cy="8273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0" name="Rectangle 19">
            <a:extLst>
              <a:ext uri="{FF2B5EF4-FFF2-40B4-BE49-F238E27FC236}">
                <a16:creationId xmlns:a16="http://schemas.microsoft.com/office/drawing/2014/main" id="{C1323358-5939-4EA4-90B8-4E36342A86C6}"/>
              </a:ext>
            </a:extLst>
          </p:cNvPr>
          <p:cNvSpPr/>
          <p:nvPr/>
        </p:nvSpPr>
        <p:spPr>
          <a:xfrm>
            <a:off x="828674" y="4811099"/>
            <a:ext cx="828675" cy="8273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Rectangle 20">
            <a:extLst>
              <a:ext uri="{FF2B5EF4-FFF2-40B4-BE49-F238E27FC236}">
                <a16:creationId xmlns:a16="http://schemas.microsoft.com/office/drawing/2014/main" id="{C1F60BD5-76A4-4E1F-BEB5-480144FA4BFE}"/>
              </a:ext>
            </a:extLst>
          </p:cNvPr>
          <p:cNvSpPr/>
          <p:nvPr/>
        </p:nvSpPr>
        <p:spPr>
          <a:xfrm>
            <a:off x="904875" y="3910759"/>
            <a:ext cx="828675" cy="8273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2" name="Rectangle 21">
            <a:extLst>
              <a:ext uri="{FF2B5EF4-FFF2-40B4-BE49-F238E27FC236}">
                <a16:creationId xmlns:a16="http://schemas.microsoft.com/office/drawing/2014/main" id="{ACEC25A7-C1A0-4EC7-8D87-2771B221C09A}"/>
              </a:ext>
            </a:extLst>
          </p:cNvPr>
          <p:cNvSpPr/>
          <p:nvPr/>
        </p:nvSpPr>
        <p:spPr>
          <a:xfrm>
            <a:off x="1485900" y="3042169"/>
            <a:ext cx="828675" cy="8273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Rectangle 22">
            <a:extLst>
              <a:ext uri="{FF2B5EF4-FFF2-40B4-BE49-F238E27FC236}">
                <a16:creationId xmlns:a16="http://schemas.microsoft.com/office/drawing/2014/main" id="{431CE650-C143-42A9-AE75-8934450550F7}"/>
              </a:ext>
            </a:extLst>
          </p:cNvPr>
          <p:cNvSpPr/>
          <p:nvPr/>
        </p:nvSpPr>
        <p:spPr>
          <a:xfrm>
            <a:off x="2366961" y="2419735"/>
            <a:ext cx="828675" cy="8273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Rectangle 23">
            <a:extLst>
              <a:ext uri="{FF2B5EF4-FFF2-40B4-BE49-F238E27FC236}">
                <a16:creationId xmlns:a16="http://schemas.microsoft.com/office/drawing/2014/main" id="{82DF2133-85A7-47EA-B5CD-66B5A0B65ACE}"/>
              </a:ext>
            </a:extLst>
          </p:cNvPr>
          <p:cNvSpPr/>
          <p:nvPr/>
        </p:nvSpPr>
        <p:spPr>
          <a:xfrm>
            <a:off x="3243196" y="2006077"/>
            <a:ext cx="828675" cy="8273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Rectangle 24">
            <a:extLst>
              <a:ext uri="{FF2B5EF4-FFF2-40B4-BE49-F238E27FC236}">
                <a16:creationId xmlns:a16="http://schemas.microsoft.com/office/drawing/2014/main" id="{8D3723F8-FD51-4CA1-8E1D-1D8F4B6D59CD}"/>
              </a:ext>
            </a:extLst>
          </p:cNvPr>
          <p:cNvSpPr/>
          <p:nvPr/>
        </p:nvSpPr>
        <p:spPr>
          <a:xfrm>
            <a:off x="4157531" y="2006077"/>
            <a:ext cx="828675" cy="82731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8" name="Picture 27">
            <a:extLst>
              <a:ext uri="{FF2B5EF4-FFF2-40B4-BE49-F238E27FC236}">
                <a16:creationId xmlns:a16="http://schemas.microsoft.com/office/drawing/2014/main" id="{BE33B4C1-D3DA-4218-913E-47392DC3DB87}"/>
              </a:ext>
            </a:extLst>
          </p:cNvPr>
          <p:cNvPicPr>
            <a:picLocks noChangeAspect="1"/>
          </p:cNvPicPr>
          <p:nvPr/>
        </p:nvPicPr>
        <p:blipFill>
          <a:blip r:embed="rId8"/>
          <a:stretch>
            <a:fillRect/>
          </a:stretch>
        </p:blipFill>
        <p:spPr>
          <a:xfrm>
            <a:off x="8510829" y="-39536"/>
            <a:ext cx="3681171" cy="6858000"/>
          </a:xfrm>
          <a:prstGeom prst="rect">
            <a:avLst/>
          </a:prstGeom>
        </p:spPr>
      </p:pic>
      <p:pic>
        <p:nvPicPr>
          <p:cNvPr id="29" name="Picture 28">
            <a:extLst>
              <a:ext uri="{FF2B5EF4-FFF2-40B4-BE49-F238E27FC236}">
                <a16:creationId xmlns:a16="http://schemas.microsoft.com/office/drawing/2014/main" id="{46E8C041-C1FC-4994-819E-9BC388CBA5CD}"/>
              </a:ext>
            </a:extLst>
          </p:cNvPr>
          <p:cNvPicPr>
            <a:picLocks noChangeAspect="1"/>
          </p:cNvPicPr>
          <p:nvPr/>
        </p:nvPicPr>
        <p:blipFill>
          <a:blip r:embed="rId9"/>
          <a:stretch>
            <a:fillRect/>
          </a:stretch>
        </p:blipFill>
        <p:spPr>
          <a:xfrm>
            <a:off x="8540782" y="-39536"/>
            <a:ext cx="3621232" cy="6858000"/>
          </a:xfrm>
          <a:prstGeom prst="rect">
            <a:avLst/>
          </a:prstGeom>
        </p:spPr>
      </p:pic>
      <p:pic>
        <p:nvPicPr>
          <p:cNvPr id="30" name="Picture 29">
            <a:extLst>
              <a:ext uri="{FF2B5EF4-FFF2-40B4-BE49-F238E27FC236}">
                <a16:creationId xmlns:a16="http://schemas.microsoft.com/office/drawing/2014/main" id="{DABDAFAA-24A4-4556-81F1-F7F1C5059E24}"/>
              </a:ext>
            </a:extLst>
          </p:cNvPr>
          <p:cNvPicPr>
            <a:picLocks noChangeAspect="1"/>
          </p:cNvPicPr>
          <p:nvPr/>
        </p:nvPicPr>
        <p:blipFill>
          <a:blip r:embed="rId10"/>
          <a:stretch>
            <a:fillRect/>
          </a:stretch>
        </p:blipFill>
        <p:spPr>
          <a:xfrm>
            <a:off x="8525161" y="-47351"/>
            <a:ext cx="3621232" cy="6858000"/>
          </a:xfrm>
          <a:prstGeom prst="rect">
            <a:avLst/>
          </a:prstGeom>
        </p:spPr>
      </p:pic>
      <p:pic>
        <p:nvPicPr>
          <p:cNvPr id="31" name="Picture 30">
            <a:extLst>
              <a:ext uri="{FF2B5EF4-FFF2-40B4-BE49-F238E27FC236}">
                <a16:creationId xmlns:a16="http://schemas.microsoft.com/office/drawing/2014/main" id="{0E7363EE-ECA2-4495-A863-9687F5820CA3}"/>
              </a:ext>
            </a:extLst>
          </p:cNvPr>
          <p:cNvPicPr>
            <a:picLocks noChangeAspect="1"/>
          </p:cNvPicPr>
          <p:nvPr/>
        </p:nvPicPr>
        <p:blipFill>
          <a:blip r:embed="rId11"/>
          <a:stretch>
            <a:fillRect/>
          </a:stretch>
        </p:blipFill>
        <p:spPr>
          <a:xfrm>
            <a:off x="8522556" y="-23906"/>
            <a:ext cx="3631011" cy="6858000"/>
          </a:xfrm>
          <a:prstGeom prst="rect">
            <a:avLst/>
          </a:prstGeom>
        </p:spPr>
      </p:pic>
      <p:pic>
        <p:nvPicPr>
          <p:cNvPr id="32" name="Picture 31">
            <a:extLst>
              <a:ext uri="{FF2B5EF4-FFF2-40B4-BE49-F238E27FC236}">
                <a16:creationId xmlns:a16="http://schemas.microsoft.com/office/drawing/2014/main" id="{CC3556D0-AA3F-4F7A-B115-4AD5A8CA0B7E}"/>
              </a:ext>
            </a:extLst>
          </p:cNvPr>
          <p:cNvPicPr>
            <a:picLocks noChangeAspect="1"/>
          </p:cNvPicPr>
          <p:nvPr/>
        </p:nvPicPr>
        <p:blipFill>
          <a:blip r:embed="rId12"/>
          <a:stretch>
            <a:fillRect/>
          </a:stretch>
        </p:blipFill>
        <p:spPr>
          <a:xfrm>
            <a:off x="8493224" y="-39536"/>
            <a:ext cx="3675971" cy="6858000"/>
          </a:xfrm>
          <a:prstGeom prst="rect">
            <a:avLst/>
          </a:prstGeom>
        </p:spPr>
      </p:pic>
      <p:pic>
        <p:nvPicPr>
          <p:cNvPr id="33" name="Picture 32">
            <a:extLst>
              <a:ext uri="{FF2B5EF4-FFF2-40B4-BE49-F238E27FC236}">
                <a16:creationId xmlns:a16="http://schemas.microsoft.com/office/drawing/2014/main" id="{CA595131-87F0-4217-BA78-1010D46B2AD0}"/>
              </a:ext>
            </a:extLst>
          </p:cNvPr>
          <p:cNvPicPr>
            <a:picLocks noChangeAspect="1"/>
          </p:cNvPicPr>
          <p:nvPr/>
        </p:nvPicPr>
        <p:blipFill>
          <a:blip r:embed="rId13"/>
          <a:stretch>
            <a:fillRect/>
          </a:stretch>
        </p:blipFill>
        <p:spPr>
          <a:xfrm>
            <a:off x="8482693" y="-39536"/>
            <a:ext cx="3687153" cy="6858000"/>
          </a:xfrm>
          <a:prstGeom prst="rect">
            <a:avLst/>
          </a:prstGeom>
        </p:spPr>
      </p:pic>
      <p:pic>
        <p:nvPicPr>
          <p:cNvPr id="26" name="Picture 25">
            <a:extLst>
              <a:ext uri="{FF2B5EF4-FFF2-40B4-BE49-F238E27FC236}">
                <a16:creationId xmlns:a16="http://schemas.microsoft.com/office/drawing/2014/main" id="{C8F3283E-BA0C-445A-B5AA-B37B6CAD9264}"/>
              </a:ext>
            </a:extLst>
          </p:cNvPr>
          <p:cNvPicPr>
            <a:picLocks noChangeAspect="1"/>
          </p:cNvPicPr>
          <p:nvPr/>
        </p:nvPicPr>
        <p:blipFill>
          <a:blip r:embed="rId14"/>
          <a:stretch>
            <a:fillRect/>
          </a:stretch>
        </p:blipFill>
        <p:spPr>
          <a:xfrm>
            <a:off x="8481778" y="-47354"/>
            <a:ext cx="3687153" cy="6858000"/>
          </a:xfrm>
          <a:prstGeom prst="rect">
            <a:avLst/>
          </a:prstGeom>
        </p:spPr>
      </p:pic>
      <p:pic>
        <p:nvPicPr>
          <p:cNvPr id="34" name="Picture 33">
            <a:extLst>
              <a:ext uri="{FF2B5EF4-FFF2-40B4-BE49-F238E27FC236}">
                <a16:creationId xmlns:a16="http://schemas.microsoft.com/office/drawing/2014/main" id="{8E87419A-EFAB-40BB-B48B-22C204D081E1}"/>
              </a:ext>
            </a:extLst>
          </p:cNvPr>
          <p:cNvPicPr>
            <a:picLocks noChangeAspect="1"/>
          </p:cNvPicPr>
          <p:nvPr/>
        </p:nvPicPr>
        <p:blipFill>
          <a:blip r:embed="rId15"/>
          <a:stretch>
            <a:fillRect/>
          </a:stretch>
        </p:blipFill>
        <p:spPr>
          <a:xfrm>
            <a:off x="464364" y="1085887"/>
            <a:ext cx="9969876" cy="5649743"/>
          </a:xfrm>
          <a:prstGeom prst="rect">
            <a:avLst/>
          </a:prstGeom>
        </p:spPr>
      </p:pic>
      <p:sp>
        <p:nvSpPr>
          <p:cNvPr id="35" name="Arrow: Right 34">
            <a:extLst>
              <a:ext uri="{FF2B5EF4-FFF2-40B4-BE49-F238E27FC236}">
                <a16:creationId xmlns:a16="http://schemas.microsoft.com/office/drawing/2014/main" id="{A53E8CAE-A601-45B5-BBC2-6EE88D553929}"/>
              </a:ext>
            </a:extLst>
          </p:cNvPr>
          <p:cNvSpPr/>
          <p:nvPr/>
        </p:nvSpPr>
        <p:spPr>
          <a:xfrm>
            <a:off x="-632366" y="3614057"/>
            <a:ext cx="1965866" cy="10494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custDataLst>
      <p:tags r:id="rId1"/>
    </p:custDataLst>
    <p:extLst>
      <p:ext uri="{BB962C8B-B14F-4D97-AF65-F5344CB8AC3E}">
        <p14:creationId xmlns:p14="http://schemas.microsoft.com/office/powerpoint/2010/main" val="3901749706"/>
      </p:ext>
    </p:extLst>
  </p:cSld>
  <p:clrMapOvr>
    <a:masterClrMapping/>
  </p:clrMapOvr>
  <mc:AlternateContent xmlns:mc="http://schemas.openxmlformats.org/markup-compatibility/2006">
    <mc:Choice xmlns:p14="http://schemas.microsoft.com/office/powerpoint/2010/main" Requires="p14">
      <p:transition spd="slow" p14:dur="2000" advTm="122613"/>
    </mc:Choice>
    <mc:Fallback>
      <p:transition spd="slow" advTm="122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58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3.125E-6 -4.44444E-6 L 0.02435 -0.14166 L 0.07253 -0.25416 L 0.12565 -0.32986 L 0.18933 -0.36504 L 0.26914 -0.35902 " pathEditMode="relative" rAng="0" ptsTypes="AAAAAA">
                                      <p:cBhvr>
                                        <p:cTn id="14" dur="2000" fill="hold"/>
                                        <p:tgtEl>
                                          <p:spTgt spid="17"/>
                                        </p:tgtEl>
                                        <p:attrNameLst>
                                          <p:attrName>ppt_x</p:attrName>
                                          <p:attrName>ppt_y</p:attrName>
                                        </p:attrNameLst>
                                      </p:cBhvr>
                                      <p:rCtr x="13451" y="-18264"/>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2"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right)">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right)">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right)">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right)">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5.55112E-17 2.22222E-6 L 0.00052 0.05324 " pathEditMode="relative" rAng="0" ptsTypes="AA">
                                      <p:cBhvr>
                                        <p:cTn id="76" dur="2000" fill="hold"/>
                                        <p:tgtEl>
                                          <p:spTgt spid="25"/>
                                        </p:tgtEl>
                                        <p:attrNameLst>
                                          <p:attrName>ppt_x</p:attrName>
                                          <p:attrName>ppt_y</p:attrName>
                                        </p:attrNameLst>
                                      </p:cBhvr>
                                      <p:rCtr x="26" y="2662"/>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right)">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1" nodeType="click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additive="base">
                                        <p:cTn id="90" dur="500" fill="hold"/>
                                        <p:tgtEl>
                                          <p:spTgt spid="35"/>
                                        </p:tgtEl>
                                        <p:attrNameLst>
                                          <p:attrName>ppt_x</p:attrName>
                                        </p:attrNameLst>
                                      </p:cBhvr>
                                      <p:tavLst>
                                        <p:tav tm="0">
                                          <p:val>
                                            <p:strVal val="0-#ppt_w/2"/>
                                          </p:val>
                                        </p:tav>
                                        <p:tav tm="100000">
                                          <p:val>
                                            <p:strVal val="#ppt_x"/>
                                          </p:val>
                                        </p:tav>
                                      </p:tavLst>
                                    </p:anim>
                                    <p:anim calcmode="lin" valueType="num">
                                      <p:cBhvr additive="base">
                                        <p:cTn id="9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0" nodeType="clickEffect">
                                  <p:stCondLst>
                                    <p:cond delay="0"/>
                                  </p:stCondLst>
                                  <p:childTnLst>
                                    <p:animMotion origin="layout" path="M 3.95833E-6 -2.22222E-6 L -0.00131 0.11875 " pathEditMode="relative" rAng="0" ptsTypes="AA">
                                      <p:cBhvr>
                                        <p:cTn id="95" dur="2000" fill="hold"/>
                                        <p:tgtEl>
                                          <p:spTgt spid="35"/>
                                        </p:tgtEl>
                                        <p:attrNameLst>
                                          <p:attrName>ppt_x</p:attrName>
                                          <p:attrName>ppt_y</p:attrName>
                                        </p:attrNameLst>
                                      </p:cBhvr>
                                      <p:rCtr x="-65" y="59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9"/>
                </p:tgtEl>
              </p:cMediaNode>
            </p:audio>
          </p:childTnLst>
        </p:cTn>
      </p:par>
    </p:tnLst>
    <p:bldLst>
      <p:bldP spid="17" grpId="0" animBg="1"/>
      <p:bldP spid="17" grpId="1" animBg="1"/>
      <p:bldP spid="17" grpId="2" animBg="1"/>
      <p:bldP spid="20" grpId="0" animBg="1"/>
      <p:bldP spid="21" grpId="0" animBg="1"/>
      <p:bldP spid="22" grpId="0" animBg="1"/>
      <p:bldP spid="23" grpId="0" animBg="1"/>
      <p:bldP spid="24" grpId="0" animBg="1"/>
      <p:bldP spid="25" grpId="0" animBg="1"/>
      <p:bldP spid="25" grpId="1" animBg="1"/>
      <p:bldP spid="35" grpId="0" animBg="1"/>
      <p:bldP spid="35" grpId="1" animBg="1"/>
    </p:bldLst>
  </p:timing>
  <p:extLst>
    <p:ext uri="{E180D4A7-C9FB-4DFB-919C-405C955672EB}">
      <p14:showEvtLst xmlns:p14="http://schemas.microsoft.com/office/powerpoint/2010/main">
        <p14:playEvt time="0" objId="9"/>
        <p14:stopEvt time="122613"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8A42-1559-45C3-B6E0-67D324F68E13}"/>
              </a:ext>
            </a:extLst>
          </p:cNvPr>
          <p:cNvSpPr>
            <a:spLocks noGrp="1"/>
          </p:cNvSpPr>
          <p:nvPr>
            <p:ph type="title"/>
          </p:nvPr>
        </p:nvSpPr>
        <p:spPr/>
        <p:txBody>
          <a:bodyPr/>
          <a:lstStyle/>
          <a:p>
            <a:r>
              <a:rPr lang="en-GB" dirty="0"/>
              <a:t>Minimum Intended Learning Outcomes</a:t>
            </a:r>
            <a:endParaRPr lang="en-IE" dirty="0"/>
          </a:p>
        </p:txBody>
      </p:sp>
      <p:sp>
        <p:nvSpPr>
          <p:cNvPr id="17" name="Content Placeholder 16">
            <a:extLst>
              <a:ext uri="{FF2B5EF4-FFF2-40B4-BE49-F238E27FC236}">
                <a16:creationId xmlns:a16="http://schemas.microsoft.com/office/drawing/2014/main" id="{4BEF7479-C45F-4181-A1C7-81BC5A5C1195}"/>
              </a:ext>
            </a:extLst>
          </p:cNvPr>
          <p:cNvSpPr>
            <a:spLocks noGrp="1"/>
          </p:cNvSpPr>
          <p:nvPr>
            <p:ph idx="1"/>
          </p:nvPr>
        </p:nvSpPr>
        <p:spPr>
          <a:xfrm>
            <a:off x="100014" y="1630213"/>
            <a:ext cx="11713301" cy="4453955"/>
          </a:xfrm>
        </p:spPr>
        <p:txBody>
          <a:bodyPr>
            <a:normAutofit fontScale="92500"/>
          </a:bodyPr>
          <a:lstStyle/>
          <a:p>
            <a:pPr marL="285750" indent="-285750"/>
            <a:r>
              <a:rPr lang="en-GB" dirty="0">
                <a:solidFill>
                  <a:schemeClr val="tx1"/>
                </a:solidFill>
              </a:rPr>
              <a:t>Minimum knowledge, know-how and skill and competence acquired and demonstrated by every learner in order to achieve certification</a:t>
            </a:r>
          </a:p>
          <a:p>
            <a:pPr marL="285750" indent="-285750"/>
            <a:endParaRPr lang="en-GB" dirty="0">
              <a:solidFill>
                <a:schemeClr val="tx1"/>
              </a:solidFill>
            </a:endParaRPr>
          </a:p>
          <a:p>
            <a:pPr marL="285750" indent="-285750"/>
            <a:r>
              <a:rPr lang="en-GB" dirty="0">
                <a:solidFill>
                  <a:schemeClr val="tx1"/>
                </a:solidFill>
              </a:rPr>
              <a:t>Minimum Intended Programme Learning Outcomes (MIPLOs) </a:t>
            </a:r>
          </a:p>
          <a:p>
            <a:pPr marL="285750" indent="-285750"/>
            <a:r>
              <a:rPr lang="en-GB" dirty="0">
                <a:solidFill>
                  <a:schemeClr val="tx1"/>
                </a:solidFill>
              </a:rPr>
              <a:t>Minimum Intended Module Learning Outcomes (MIMLOs) </a:t>
            </a:r>
          </a:p>
          <a:p>
            <a:pPr marL="0" indent="0">
              <a:buNone/>
            </a:pPr>
            <a:endParaRPr lang="en-GB" dirty="0">
              <a:solidFill>
                <a:schemeClr val="tx1"/>
              </a:solidFill>
            </a:endParaRPr>
          </a:p>
          <a:p>
            <a:pPr marL="285750" indent="-285750"/>
            <a:r>
              <a:rPr lang="en-GB" dirty="0">
                <a:solidFill>
                  <a:schemeClr val="tx1"/>
                </a:solidFill>
              </a:rPr>
              <a:t>All MIPLOs (and MIMLOs) will be mapped to at least one teaching and learning opportunity and one assessment opportunity in the programme</a:t>
            </a:r>
          </a:p>
          <a:p>
            <a:endParaRPr lang="en-IE" dirty="0"/>
          </a:p>
        </p:txBody>
      </p:sp>
      <p:sp>
        <p:nvSpPr>
          <p:cNvPr id="58" name="Slide Number Placeholder 1">
            <a:extLst>
              <a:ext uri="{FF2B5EF4-FFF2-40B4-BE49-F238E27FC236}">
                <a16:creationId xmlns:a16="http://schemas.microsoft.com/office/drawing/2014/main" id="{E58538CF-A045-407F-BD84-773838E3AEA2}"/>
              </a:ext>
            </a:extLst>
          </p:cNvPr>
          <p:cNvSpPr>
            <a:spLocks noGrp="1"/>
          </p:cNvSpPr>
          <p:nvPr>
            <p:ph type="sldNum" sz="quarter" idx="12"/>
          </p:nvPr>
        </p:nvSpPr>
        <p:spPr>
          <a:xfrm>
            <a:off x="9011840" y="6453339"/>
            <a:ext cx="2844800" cy="365125"/>
          </a:xfrm>
        </p:spPr>
        <p:txBody>
          <a:bodyPr/>
          <a:lstStyle/>
          <a:p>
            <a:fld id="{DEB1E597-E0B3-4243-9999-5E35DF6D44F6}" type="slidenum">
              <a:rPr lang="en-IE" smtClean="0">
                <a:solidFill>
                  <a:prstClr val="black">
                    <a:tint val="75000"/>
                  </a:prstClr>
                </a:solidFill>
              </a:rPr>
              <a:pPr/>
              <a:t>7</a:t>
            </a:fld>
            <a:endParaRPr lang="en-IE" dirty="0">
              <a:solidFill>
                <a:prstClr val="black">
                  <a:tint val="75000"/>
                </a:prstClr>
              </a:solidFill>
            </a:endParaRPr>
          </a:p>
        </p:txBody>
      </p:sp>
      <p:pic>
        <p:nvPicPr>
          <p:cNvPr id="4" name="Picture 3">
            <a:extLst>
              <a:ext uri="{FF2B5EF4-FFF2-40B4-BE49-F238E27FC236}">
                <a16:creationId xmlns:a16="http://schemas.microsoft.com/office/drawing/2014/main" id="{AA596A41-AC71-4DC9-8C71-418833AE8132}"/>
              </a:ext>
            </a:extLst>
          </p:cNvPr>
          <p:cNvPicPr>
            <a:picLocks noChangeAspect="1"/>
          </p:cNvPicPr>
          <p:nvPr/>
        </p:nvPicPr>
        <p:blipFill>
          <a:blip r:embed="rId6"/>
          <a:stretch>
            <a:fillRect/>
          </a:stretch>
        </p:blipFill>
        <p:spPr>
          <a:xfrm>
            <a:off x="3180161" y="0"/>
            <a:ext cx="6142616" cy="6858000"/>
          </a:xfrm>
          <a:prstGeom prst="rect">
            <a:avLst/>
          </a:prstGeom>
        </p:spPr>
      </p:pic>
      <p:sp>
        <p:nvSpPr>
          <p:cNvPr id="24" name="Arrow: Right 23">
            <a:extLst>
              <a:ext uri="{FF2B5EF4-FFF2-40B4-BE49-F238E27FC236}">
                <a16:creationId xmlns:a16="http://schemas.microsoft.com/office/drawing/2014/main" id="{D12A8B6B-817F-43BD-B035-4D0B55031725}"/>
              </a:ext>
            </a:extLst>
          </p:cNvPr>
          <p:cNvSpPr/>
          <p:nvPr/>
        </p:nvSpPr>
        <p:spPr>
          <a:xfrm>
            <a:off x="2090055" y="459847"/>
            <a:ext cx="1077875" cy="37446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Arrow: Right 24">
            <a:extLst>
              <a:ext uri="{FF2B5EF4-FFF2-40B4-BE49-F238E27FC236}">
                <a16:creationId xmlns:a16="http://schemas.microsoft.com/office/drawing/2014/main" id="{BA9C794F-AD4A-4E0C-8EB9-344E33774A02}"/>
              </a:ext>
            </a:extLst>
          </p:cNvPr>
          <p:cNvSpPr/>
          <p:nvPr/>
        </p:nvSpPr>
        <p:spPr>
          <a:xfrm>
            <a:off x="2102286" y="2056076"/>
            <a:ext cx="1077875" cy="37446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6" name="Arrow: Right 25">
            <a:extLst>
              <a:ext uri="{FF2B5EF4-FFF2-40B4-BE49-F238E27FC236}">
                <a16:creationId xmlns:a16="http://schemas.microsoft.com/office/drawing/2014/main" id="{F40AD94F-1540-4FE7-AF80-1E150125096F}"/>
              </a:ext>
            </a:extLst>
          </p:cNvPr>
          <p:cNvSpPr/>
          <p:nvPr/>
        </p:nvSpPr>
        <p:spPr>
          <a:xfrm>
            <a:off x="2090055" y="3810616"/>
            <a:ext cx="1077875" cy="37446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7" name="Arrow: Right 26">
            <a:extLst>
              <a:ext uri="{FF2B5EF4-FFF2-40B4-BE49-F238E27FC236}">
                <a16:creationId xmlns:a16="http://schemas.microsoft.com/office/drawing/2014/main" id="{1AD67730-D1D4-47F0-9FF0-2B2A3012F8F5}"/>
              </a:ext>
            </a:extLst>
          </p:cNvPr>
          <p:cNvSpPr/>
          <p:nvPr/>
        </p:nvSpPr>
        <p:spPr>
          <a:xfrm>
            <a:off x="2090056" y="4801924"/>
            <a:ext cx="1077875" cy="37446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 name="Picture 4">
            <a:extLst>
              <a:ext uri="{FF2B5EF4-FFF2-40B4-BE49-F238E27FC236}">
                <a16:creationId xmlns:a16="http://schemas.microsoft.com/office/drawing/2014/main" id="{60830A28-1812-4F64-8C5D-2A844F1DF577}"/>
              </a:ext>
            </a:extLst>
          </p:cNvPr>
          <p:cNvPicPr>
            <a:picLocks noChangeAspect="1"/>
          </p:cNvPicPr>
          <p:nvPr/>
        </p:nvPicPr>
        <p:blipFill>
          <a:blip r:embed="rId7"/>
          <a:stretch>
            <a:fillRect/>
          </a:stretch>
        </p:blipFill>
        <p:spPr>
          <a:xfrm>
            <a:off x="199071" y="1015346"/>
            <a:ext cx="11713300" cy="5873795"/>
          </a:xfrm>
          <a:prstGeom prst="rect">
            <a:avLst/>
          </a:prstGeom>
        </p:spPr>
      </p:pic>
      <p:sp>
        <p:nvSpPr>
          <p:cNvPr id="6" name="Rectangle 5">
            <a:extLst>
              <a:ext uri="{FF2B5EF4-FFF2-40B4-BE49-F238E27FC236}">
                <a16:creationId xmlns:a16="http://schemas.microsoft.com/office/drawing/2014/main" id="{709AD37A-BE48-4F26-B958-541E138F5242}"/>
              </a:ext>
            </a:extLst>
          </p:cNvPr>
          <p:cNvSpPr/>
          <p:nvPr/>
        </p:nvSpPr>
        <p:spPr>
          <a:xfrm>
            <a:off x="4373217" y="1693628"/>
            <a:ext cx="2870421" cy="99703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4" name="Rectangle 33">
            <a:extLst>
              <a:ext uri="{FF2B5EF4-FFF2-40B4-BE49-F238E27FC236}">
                <a16:creationId xmlns:a16="http://schemas.microsoft.com/office/drawing/2014/main" id="{403ED3B6-F862-47BE-9077-E785E4D052FC}"/>
              </a:ext>
            </a:extLst>
          </p:cNvPr>
          <p:cNvSpPr/>
          <p:nvPr/>
        </p:nvSpPr>
        <p:spPr>
          <a:xfrm>
            <a:off x="7267001" y="1689219"/>
            <a:ext cx="1935707" cy="99703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5" name="Rectangle 34">
            <a:extLst>
              <a:ext uri="{FF2B5EF4-FFF2-40B4-BE49-F238E27FC236}">
                <a16:creationId xmlns:a16="http://schemas.microsoft.com/office/drawing/2014/main" id="{3DDBF441-444D-4AA9-9A2B-F41A11055940}"/>
              </a:ext>
            </a:extLst>
          </p:cNvPr>
          <p:cNvSpPr/>
          <p:nvPr/>
        </p:nvSpPr>
        <p:spPr>
          <a:xfrm>
            <a:off x="9242989" y="1689219"/>
            <a:ext cx="2570326" cy="99703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6" name="Rectangle 35">
            <a:extLst>
              <a:ext uri="{FF2B5EF4-FFF2-40B4-BE49-F238E27FC236}">
                <a16:creationId xmlns:a16="http://schemas.microsoft.com/office/drawing/2014/main" id="{9445900D-BB6F-4C48-B03D-2B2CE9591FF4}"/>
              </a:ext>
            </a:extLst>
          </p:cNvPr>
          <p:cNvSpPr/>
          <p:nvPr/>
        </p:nvSpPr>
        <p:spPr>
          <a:xfrm>
            <a:off x="-35969" y="912744"/>
            <a:ext cx="12192000" cy="59569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7" name="Rectangle 36">
            <a:extLst>
              <a:ext uri="{FF2B5EF4-FFF2-40B4-BE49-F238E27FC236}">
                <a16:creationId xmlns:a16="http://schemas.microsoft.com/office/drawing/2014/main" id="{6297C3C3-E832-4A10-BE01-AD3A7F20951D}"/>
              </a:ext>
            </a:extLst>
          </p:cNvPr>
          <p:cNvSpPr/>
          <p:nvPr/>
        </p:nvSpPr>
        <p:spPr>
          <a:xfrm>
            <a:off x="239034" y="1690686"/>
            <a:ext cx="2613223" cy="951845"/>
          </a:xfrm>
          <a:prstGeom prst="rect">
            <a:avLst/>
          </a:prstGeom>
          <a:noFill/>
          <a:ln>
            <a:solidFill>
              <a:schemeClr val="accent6">
                <a:lumMod val="75000"/>
              </a:schemeClr>
            </a:solidFill>
          </a:ln>
        </p:spPr>
        <p:txBody>
          <a:bodyPr wrap="square" lIns="91440" tIns="45720" rIns="91440" bIns="45720">
            <a:spAutoFit/>
          </a:bodyPr>
          <a:lstStyle/>
          <a:p>
            <a:pPr algn="ctr"/>
            <a:r>
              <a:rPr lang="en-US" sz="5400" b="1" cap="none" spc="0" dirty="0">
                <a:ln w="22225">
                  <a:solidFill>
                    <a:schemeClr val="accent6">
                      <a:lumMod val="75000"/>
                    </a:schemeClr>
                  </a:solidFill>
                  <a:prstDash val="solid"/>
                </a:ln>
                <a:solidFill>
                  <a:schemeClr val="accent6"/>
                </a:solidFill>
                <a:effectLst/>
              </a:rPr>
              <a:t>MIPLOs</a:t>
            </a:r>
          </a:p>
        </p:txBody>
      </p:sp>
      <p:sp>
        <p:nvSpPr>
          <p:cNvPr id="38" name="Rectangle 37">
            <a:extLst>
              <a:ext uri="{FF2B5EF4-FFF2-40B4-BE49-F238E27FC236}">
                <a16:creationId xmlns:a16="http://schemas.microsoft.com/office/drawing/2014/main" id="{C95EE6EF-C196-40C4-81FA-577BECEE0210}"/>
              </a:ext>
            </a:extLst>
          </p:cNvPr>
          <p:cNvSpPr/>
          <p:nvPr/>
        </p:nvSpPr>
        <p:spPr>
          <a:xfrm>
            <a:off x="239034" y="5668637"/>
            <a:ext cx="2613223" cy="951845"/>
          </a:xfrm>
          <a:prstGeom prst="rect">
            <a:avLst/>
          </a:prstGeom>
          <a:noFill/>
        </p:spPr>
        <p:txBody>
          <a:bodyPr wrap="square" lIns="91440" tIns="45720" rIns="91440" bIns="45720">
            <a:spAutoFit/>
          </a:bodyPr>
          <a:lstStyle/>
          <a:p>
            <a:pPr algn="ctr"/>
            <a:r>
              <a:rPr lang="en-US" sz="5400" b="1" cap="none" spc="0" dirty="0">
                <a:ln w="22225">
                  <a:solidFill>
                    <a:srgbClr val="7030A0"/>
                  </a:solidFill>
                  <a:prstDash val="solid"/>
                </a:ln>
                <a:solidFill>
                  <a:srgbClr val="7030A0"/>
                </a:solidFill>
                <a:effectLst/>
              </a:rPr>
              <a:t>MIMLOs</a:t>
            </a:r>
          </a:p>
        </p:txBody>
      </p:sp>
      <p:sp>
        <p:nvSpPr>
          <p:cNvPr id="39" name="Rectangle 38">
            <a:extLst>
              <a:ext uri="{FF2B5EF4-FFF2-40B4-BE49-F238E27FC236}">
                <a16:creationId xmlns:a16="http://schemas.microsoft.com/office/drawing/2014/main" id="{DCC32B1B-03A0-4F19-9147-7DD9B66A5845}"/>
              </a:ext>
            </a:extLst>
          </p:cNvPr>
          <p:cNvSpPr/>
          <p:nvPr/>
        </p:nvSpPr>
        <p:spPr>
          <a:xfrm>
            <a:off x="3666308" y="3757786"/>
            <a:ext cx="3792392" cy="707886"/>
          </a:xfrm>
          <a:prstGeom prst="rect">
            <a:avLst/>
          </a:prstGeom>
          <a:noFill/>
        </p:spPr>
        <p:txBody>
          <a:bodyPr wrap="square" lIns="91440" tIns="45720" rIns="91440" bIns="45720">
            <a:spAutoFit/>
          </a:bodyPr>
          <a:lstStyle/>
          <a:p>
            <a:pPr algn="ctr"/>
            <a:r>
              <a:rPr lang="en-US" sz="4000" b="1" dirty="0">
                <a:ln w="22225">
                  <a:solidFill>
                    <a:schemeClr val="accent2"/>
                  </a:solidFill>
                  <a:prstDash val="solid"/>
                </a:ln>
                <a:solidFill>
                  <a:schemeClr val="accent2"/>
                </a:solidFill>
              </a:rPr>
              <a:t>Award Standards</a:t>
            </a:r>
            <a:endParaRPr lang="en-US" sz="4000" b="1" cap="none" spc="0" dirty="0">
              <a:ln w="22225">
                <a:solidFill>
                  <a:schemeClr val="accent2"/>
                </a:solidFill>
                <a:prstDash val="solid"/>
              </a:ln>
              <a:solidFill>
                <a:schemeClr val="accent2"/>
              </a:solidFill>
              <a:effectLst/>
            </a:endParaRPr>
          </a:p>
        </p:txBody>
      </p:sp>
      <p:cxnSp>
        <p:nvCxnSpPr>
          <p:cNvPr id="40" name="Straight Arrow Connector 39">
            <a:extLst>
              <a:ext uri="{FF2B5EF4-FFF2-40B4-BE49-F238E27FC236}">
                <a16:creationId xmlns:a16="http://schemas.microsoft.com/office/drawing/2014/main" id="{87F02932-0665-4727-B603-E631CF83213A}"/>
              </a:ext>
            </a:extLst>
          </p:cNvPr>
          <p:cNvCxnSpPr>
            <a:cxnSpLocks/>
          </p:cNvCxnSpPr>
          <p:nvPr/>
        </p:nvCxnSpPr>
        <p:spPr>
          <a:xfrm>
            <a:off x="2852257" y="2371060"/>
            <a:ext cx="2240738" cy="1184712"/>
          </a:xfrm>
          <a:prstGeom prst="straightConnector1">
            <a:avLst/>
          </a:prstGeom>
          <a:ln w="1301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9AF52AA-AFC2-4C1D-8B42-E16F06A29927}"/>
              </a:ext>
            </a:extLst>
          </p:cNvPr>
          <p:cNvCxnSpPr>
            <a:cxnSpLocks/>
          </p:cNvCxnSpPr>
          <p:nvPr/>
        </p:nvCxnSpPr>
        <p:spPr>
          <a:xfrm flipV="1">
            <a:off x="2852257" y="4755396"/>
            <a:ext cx="2240738" cy="1114150"/>
          </a:xfrm>
          <a:prstGeom prst="straightConnector1">
            <a:avLst/>
          </a:prstGeom>
          <a:ln w="130175">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ED0D6BD-97FE-4033-BC43-827E540E4536}"/>
              </a:ext>
            </a:extLst>
          </p:cNvPr>
          <p:cNvSpPr txBox="1"/>
          <p:nvPr/>
        </p:nvSpPr>
        <p:spPr>
          <a:xfrm>
            <a:off x="1415016" y="2911379"/>
            <a:ext cx="2613223" cy="523220"/>
          </a:xfrm>
          <a:prstGeom prst="rect">
            <a:avLst/>
          </a:prstGeom>
          <a:noFill/>
        </p:spPr>
        <p:txBody>
          <a:bodyPr wrap="square" rtlCol="0">
            <a:spAutoFit/>
          </a:bodyPr>
          <a:lstStyle/>
          <a:p>
            <a:r>
              <a:rPr lang="en-GB" sz="2800" b="1" dirty="0"/>
              <a:t>Consistent with</a:t>
            </a:r>
            <a:endParaRPr lang="en-IE" sz="2800" b="1" dirty="0"/>
          </a:p>
        </p:txBody>
      </p:sp>
      <p:sp>
        <p:nvSpPr>
          <p:cNvPr id="43" name="TextBox 42">
            <a:extLst>
              <a:ext uri="{FF2B5EF4-FFF2-40B4-BE49-F238E27FC236}">
                <a16:creationId xmlns:a16="http://schemas.microsoft.com/office/drawing/2014/main" id="{62DF77CE-F749-4688-B4BE-AEC6BD791C83}"/>
              </a:ext>
            </a:extLst>
          </p:cNvPr>
          <p:cNvSpPr txBox="1"/>
          <p:nvPr/>
        </p:nvSpPr>
        <p:spPr>
          <a:xfrm>
            <a:off x="1349339" y="4851796"/>
            <a:ext cx="2613223" cy="523220"/>
          </a:xfrm>
          <a:prstGeom prst="rect">
            <a:avLst/>
          </a:prstGeom>
          <a:noFill/>
        </p:spPr>
        <p:txBody>
          <a:bodyPr wrap="square" rtlCol="0">
            <a:spAutoFit/>
          </a:bodyPr>
          <a:lstStyle/>
          <a:p>
            <a:r>
              <a:rPr lang="en-GB" sz="2800" b="1" dirty="0"/>
              <a:t>Consistent with</a:t>
            </a:r>
            <a:endParaRPr lang="en-IE" sz="2800" b="1" dirty="0"/>
          </a:p>
        </p:txBody>
      </p:sp>
      <p:pic>
        <p:nvPicPr>
          <p:cNvPr id="44" name="Picture 43">
            <a:extLst>
              <a:ext uri="{FF2B5EF4-FFF2-40B4-BE49-F238E27FC236}">
                <a16:creationId xmlns:a16="http://schemas.microsoft.com/office/drawing/2014/main" id="{E681CF4A-4C1E-4D62-B565-F76A2EA26DD0}"/>
              </a:ext>
            </a:extLst>
          </p:cNvPr>
          <p:cNvPicPr>
            <a:picLocks noChangeAspect="1"/>
          </p:cNvPicPr>
          <p:nvPr/>
        </p:nvPicPr>
        <p:blipFill>
          <a:blip r:embed="rId8"/>
          <a:stretch>
            <a:fillRect/>
          </a:stretch>
        </p:blipFill>
        <p:spPr>
          <a:xfrm>
            <a:off x="7770632" y="985825"/>
            <a:ext cx="4405540" cy="5887210"/>
          </a:xfrm>
          <a:prstGeom prst="rect">
            <a:avLst/>
          </a:prstGeom>
          <a:ln>
            <a:solidFill>
              <a:schemeClr val="tx1"/>
            </a:solidFill>
          </a:ln>
        </p:spPr>
      </p:pic>
      <p:pic>
        <p:nvPicPr>
          <p:cNvPr id="3" name="AwardType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3856901" y="3429000"/>
            <a:ext cx="609600" cy="609600"/>
          </a:xfrm>
          <a:prstGeom prst="rect">
            <a:avLst/>
          </a:prstGeom>
        </p:spPr>
      </p:pic>
    </p:spTree>
    <p:custDataLst>
      <p:tags r:id="rId1"/>
    </p:custDataLst>
    <p:extLst>
      <p:ext uri="{BB962C8B-B14F-4D97-AF65-F5344CB8AC3E}">
        <p14:creationId xmlns:p14="http://schemas.microsoft.com/office/powerpoint/2010/main" val="1559349478"/>
      </p:ext>
    </p:extLst>
  </p:cSld>
  <p:clrMapOvr>
    <a:masterClrMapping/>
  </p:clrMapOvr>
  <mc:AlternateContent xmlns:mc="http://schemas.openxmlformats.org/markup-compatibility/2006">
    <mc:Choice xmlns:p14="http://schemas.microsoft.com/office/powerpoint/2010/main" Requires="p14">
      <p:transition spd="slow" p14:dur="2000" advTm="181368"/>
    </mc:Choice>
    <mc:Fallback>
      <p:transition spd="slow" advTm="18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24"/>
                                        </p:tgtEl>
                                        <p:attrNameLst>
                                          <p:attrName>style.visibility</p:attrName>
                                        </p:attrNameLst>
                                      </p:cBhvr>
                                      <p:to>
                                        <p:strVal val="hidden"/>
                                      </p:to>
                                    </p:set>
                                  </p:childTnLst>
                                </p:cTn>
                              </p:par>
                              <p:par>
                                <p:cTn id="34" presetID="2" presetClass="entr" presetSubtype="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0-#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5"/>
                                        </p:tgtEl>
                                        <p:attrNameLst>
                                          <p:attrName>style.visibility</p:attrName>
                                        </p:attrNameLst>
                                      </p:cBhvr>
                                      <p:to>
                                        <p:strVal val="hidden"/>
                                      </p:to>
                                    </p:set>
                                  </p:childTnLst>
                                </p:cTn>
                              </p:par>
                              <p:par>
                                <p:cTn id="42" presetID="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0-#ppt_w/2"/>
                                          </p:val>
                                        </p:tav>
                                        <p:tav tm="100000">
                                          <p:val>
                                            <p:strVal val="#ppt_x"/>
                                          </p:val>
                                        </p:tav>
                                      </p:tavLst>
                                    </p:anim>
                                    <p:anim calcmode="lin" valueType="num">
                                      <p:cBhvr additive="base">
                                        <p:cTn id="4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26"/>
                                        </p:tgtEl>
                                        <p:attrNameLst>
                                          <p:attrName>style.visibility</p:attrName>
                                        </p:attrNameLst>
                                      </p:cBhvr>
                                      <p:to>
                                        <p:strVal val="hidden"/>
                                      </p:to>
                                    </p:set>
                                  </p:childTnLst>
                                </p:cTn>
                              </p:par>
                              <p:par>
                                <p:cTn id="50" presetID="2" presetClass="entr" presetSubtype="8"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0-#ppt_w/2"/>
                                          </p:val>
                                        </p:tav>
                                        <p:tav tm="100000">
                                          <p:val>
                                            <p:strVal val="#ppt_x"/>
                                          </p:val>
                                        </p:tav>
                                      </p:tavLst>
                                    </p:anim>
                                    <p:anim calcmode="lin" valueType="num">
                                      <p:cBhvr additive="base">
                                        <p:cTn id="5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ipe(left)">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left)">
                                      <p:cBhvr>
                                        <p:cTn id="99" dur="50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3"/>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2" fill="hold" display="0">
                  <p:stCondLst>
                    <p:cond delay="indefinite"/>
                  </p:stCondLst>
                  <p:endCondLst>
                    <p:cond evt="onStopAudio" delay="0">
                      <p:tgtEl>
                        <p:sldTgt/>
                      </p:tgtEl>
                    </p:cond>
                  </p:endCondLst>
                </p:cTn>
                <p:tgtEl>
                  <p:spTgt spid="3"/>
                </p:tgtEl>
              </p:cMediaNode>
            </p:audio>
          </p:childTnLst>
        </p:cTn>
      </p:par>
    </p:tnLst>
    <p:bldLst>
      <p:bldP spid="24" grpId="0" animBg="1"/>
      <p:bldP spid="24" grpId="1" animBg="1"/>
      <p:bldP spid="25" grpId="0" animBg="1"/>
      <p:bldP spid="25" grpId="1" animBg="1"/>
      <p:bldP spid="26" grpId="0" animBg="1"/>
      <p:bldP spid="26" grpId="1" animBg="1"/>
      <p:bldP spid="27" grpId="0" animBg="1"/>
      <p:bldP spid="27" grpId="1" animBg="1"/>
      <p:bldP spid="6" grpId="0" animBg="1"/>
      <p:bldP spid="34" grpId="0" animBg="1"/>
      <p:bldP spid="35" grpId="0" animBg="1"/>
      <p:bldP spid="36" grpId="0" animBg="1"/>
      <p:bldP spid="37" grpId="0" animBg="1"/>
      <p:bldP spid="38" grpId="0"/>
      <p:bldP spid="39" grpId="0"/>
      <p:bldP spid="42" grpId="0"/>
      <p:bldP spid="43" grpId="0"/>
    </p:bldLst>
  </p:timing>
  <p:extLst>
    <p:ext uri="{E180D4A7-C9FB-4DFB-919C-405C955672EB}">
      <p14:showEvtLst xmlns:p14="http://schemas.microsoft.com/office/powerpoint/2010/main">
        <p14:playEvt time="0" objId="3"/>
        <p14:stopEvt time="180305"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A1E2C-FC6D-4430-89CB-82F914BF4C33}"/>
              </a:ext>
            </a:extLst>
          </p:cNvPr>
          <p:cNvSpPr>
            <a:spLocks noGrp="1"/>
          </p:cNvSpPr>
          <p:nvPr>
            <p:ph type="title"/>
          </p:nvPr>
        </p:nvSpPr>
        <p:spPr/>
        <p:txBody>
          <a:bodyPr>
            <a:normAutofit/>
          </a:bodyPr>
          <a:lstStyle/>
          <a:p>
            <a:r>
              <a:rPr lang="en-IE" dirty="0"/>
              <a:t>Externally authenticating using MIPLOs and MIMLOs</a:t>
            </a:r>
          </a:p>
        </p:txBody>
      </p:sp>
      <p:sp>
        <p:nvSpPr>
          <p:cNvPr id="3" name="Content Placeholder 2">
            <a:extLst>
              <a:ext uri="{FF2B5EF4-FFF2-40B4-BE49-F238E27FC236}">
                <a16:creationId xmlns:a16="http://schemas.microsoft.com/office/drawing/2014/main" id="{8FB4F494-225D-4B28-86FF-968D4EC555B7}"/>
              </a:ext>
            </a:extLst>
          </p:cNvPr>
          <p:cNvSpPr>
            <a:spLocks noGrp="1"/>
          </p:cNvSpPr>
          <p:nvPr>
            <p:ph idx="1"/>
          </p:nvPr>
        </p:nvSpPr>
        <p:spPr>
          <a:xfrm>
            <a:off x="239351" y="1999382"/>
            <a:ext cx="11713301" cy="1588549"/>
          </a:xfrm>
        </p:spPr>
        <p:txBody>
          <a:bodyPr/>
          <a:lstStyle/>
          <a:p>
            <a:pPr marL="0" indent="0">
              <a:buNone/>
            </a:pPr>
            <a:r>
              <a:rPr lang="en-GB" dirty="0"/>
              <a:t>MIPLOs and MIMLOs: </a:t>
            </a:r>
            <a:br>
              <a:rPr lang="en-GB" dirty="0"/>
            </a:br>
            <a:r>
              <a:rPr lang="en-GB" dirty="0"/>
              <a:t>the minimum knowledge, know-how and skill and competence evidenced by a learner, in order to achieve certification</a:t>
            </a:r>
            <a:endParaRPr lang="en-IE" dirty="0"/>
          </a:p>
        </p:txBody>
      </p:sp>
      <p:sp>
        <p:nvSpPr>
          <p:cNvPr id="4" name="Slide Number Placeholder 3">
            <a:extLst>
              <a:ext uri="{FF2B5EF4-FFF2-40B4-BE49-F238E27FC236}">
                <a16:creationId xmlns:a16="http://schemas.microsoft.com/office/drawing/2014/main" id="{2AB2895C-5E26-4B44-A4B0-9B8ACE299698}"/>
              </a:ext>
            </a:extLst>
          </p:cNvPr>
          <p:cNvSpPr>
            <a:spLocks noGrp="1"/>
          </p:cNvSpPr>
          <p:nvPr>
            <p:ph type="sldNum" sz="quarter" idx="12"/>
          </p:nvPr>
        </p:nvSpPr>
        <p:spPr/>
        <p:txBody>
          <a:bodyPr/>
          <a:lstStyle/>
          <a:p>
            <a:fld id="{DEB1E597-E0B3-4243-9999-5E35DF6D44F6}" type="slidenum">
              <a:rPr lang="en-IE" smtClean="0">
                <a:solidFill>
                  <a:prstClr val="black">
                    <a:tint val="75000"/>
                  </a:prstClr>
                </a:solidFill>
              </a:rPr>
              <a:pPr/>
              <a:t>8</a:t>
            </a:fld>
            <a:endParaRPr lang="en-IE" dirty="0">
              <a:solidFill>
                <a:prstClr val="black">
                  <a:tint val="75000"/>
                </a:prstClr>
              </a:solidFill>
            </a:endParaRPr>
          </a:p>
        </p:txBody>
      </p:sp>
      <p:sp>
        <p:nvSpPr>
          <p:cNvPr id="5" name="Content Placeholder 2">
            <a:extLst>
              <a:ext uri="{FF2B5EF4-FFF2-40B4-BE49-F238E27FC236}">
                <a16:creationId xmlns:a16="http://schemas.microsoft.com/office/drawing/2014/main" id="{C05B1079-0608-4BD7-B899-F4371B10571B}"/>
              </a:ext>
            </a:extLst>
          </p:cNvPr>
          <p:cNvSpPr txBox="1">
            <a:spLocks/>
          </p:cNvSpPr>
          <p:nvPr/>
        </p:nvSpPr>
        <p:spPr>
          <a:xfrm>
            <a:off x="85377" y="4071525"/>
            <a:ext cx="11515803" cy="300477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IE" sz="2800" dirty="0"/>
              <a:t>To be eligible for certification:</a:t>
            </a:r>
          </a:p>
          <a:p>
            <a:r>
              <a:rPr lang="en-IE" sz="2800" dirty="0"/>
              <a:t>The EA must be satisfied that the learner has demonstrated achievement of the MIMLOs (and MIPLOs, where relevant) through the assessment evidence produced </a:t>
            </a:r>
            <a:br>
              <a:rPr lang="en-IE" sz="2800" dirty="0"/>
            </a:br>
            <a:endParaRPr lang="en-IE" sz="2800" dirty="0"/>
          </a:p>
          <a:p>
            <a:r>
              <a:rPr lang="en-IE" sz="2800" dirty="0"/>
              <a:t>The learner will produce evidence in line with the detail provided in the assessment strategy for the programme and the summative assessment strategies for the modules</a:t>
            </a:r>
            <a:br>
              <a:rPr lang="en-IE" sz="2800" dirty="0"/>
            </a:br>
            <a:endParaRPr lang="en-IE" sz="2800" dirty="0"/>
          </a:p>
        </p:txBody>
      </p:sp>
      <p:sp>
        <p:nvSpPr>
          <p:cNvPr id="6" name="Content Placeholder 2">
            <a:extLst>
              <a:ext uri="{FF2B5EF4-FFF2-40B4-BE49-F238E27FC236}">
                <a16:creationId xmlns:a16="http://schemas.microsoft.com/office/drawing/2014/main" id="{C6E6B8ED-EDFF-4ADE-B12C-C06E0D013D45}"/>
              </a:ext>
            </a:extLst>
          </p:cNvPr>
          <p:cNvSpPr txBox="1">
            <a:spLocks/>
          </p:cNvSpPr>
          <p:nvPr/>
        </p:nvSpPr>
        <p:spPr>
          <a:xfrm>
            <a:off x="0" y="2565155"/>
            <a:ext cx="12192000" cy="1916832"/>
          </a:xfrm>
          <a:prstGeom prst="rect">
            <a:avLst/>
          </a:prstGeom>
          <a:solidFill>
            <a:schemeClr val="bg1"/>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IE" dirty="0"/>
              <a:t>The grade allocated will indicate how well the minimum intended learning outcomes were evidenced:</a:t>
            </a:r>
          </a:p>
          <a:p>
            <a:r>
              <a:rPr lang="en-IE" sz="2800" dirty="0"/>
              <a:t>to a minimum acceptable standard (Pass) </a:t>
            </a:r>
          </a:p>
          <a:p>
            <a:r>
              <a:rPr lang="en-IE" sz="2800" dirty="0"/>
              <a:t>to a good standard (Merit) </a:t>
            </a:r>
          </a:p>
          <a:p>
            <a:r>
              <a:rPr lang="en-IE" sz="2800" dirty="0"/>
              <a:t>to an excellent standard (Distinction) </a:t>
            </a:r>
          </a:p>
          <a:p>
            <a:r>
              <a:rPr lang="en-IE" sz="2800" dirty="0"/>
              <a:t>standard not evidenced (Unsuccessful)</a:t>
            </a:r>
          </a:p>
        </p:txBody>
      </p:sp>
      <p:graphicFrame>
        <p:nvGraphicFramePr>
          <p:cNvPr id="7" name="Diagram 6">
            <a:extLst>
              <a:ext uri="{FF2B5EF4-FFF2-40B4-BE49-F238E27FC236}">
                <a16:creationId xmlns:a16="http://schemas.microsoft.com/office/drawing/2014/main" id="{73987644-227C-40E6-9A6D-CC4D99ED31F6}"/>
              </a:ext>
            </a:extLst>
          </p:cNvPr>
          <p:cNvGraphicFramePr/>
          <p:nvPr>
            <p:extLst>
              <p:ext uri="{D42A27DB-BD31-4B8C-83A1-F6EECF244321}">
                <p14:modId xmlns:p14="http://schemas.microsoft.com/office/powerpoint/2010/main" val="3420776210"/>
              </p:ext>
            </p:extLst>
          </p:nvPr>
        </p:nvGraphicFramePr>
        <p:xfrm>
          <a:off x="0" y="976606"/>
          <a:ext cx="11845500" cy="15885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Rounded Corners 7">
            <a:extLst>
              <a:ext uri="{FF2B5EF4-FFF2-40B4-BE49-F238E27FC236}">
                <a16:creationId xmlns:a16="http://schemas.microsoft.com/office/drawing/2014/main" id="{ED994B23-9F70-4C1C-A5FE-835007A6B8F8}"/>
              </a:ext>
            </a:extLst>
          </p:cNvPr>
          <p:cNvSpPr/>
          <p:nvPr/>
        </p:nvSpPr>
        <p:spPr>
          <a:xfrm>
            <a:off x="6385170" y="1092368"/>
            <a:ext cx="2258646" cy="138845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t>Merit	  Merit </a:t>
            </a:r>
            <a:br>
              <a:rPr lang="en-US" sz="2800" dirty="0"/>
            </a:br>
            <a:r>
              <a:rPr lang="en-US" sz="2800" dirty="0"/>
              <a:t>    1	      2</a:t>
            </a:r>
          </a:p>
        </p:txBody>
      </p:sp>
      <p:sp>
        <p:nvSpPr>
          <p:cNvPr id="9" name="Rectangle 8">
            <a:extLst>
              <a:ext uri="{FF2B5EF4-FFF2-40B4-BE49-F238E27FC236}">
                <a16:creationId xmlns:a16="http://schemas.microsoft.com/office/drawing/2014/main" id="{B99D2412-F0D8-4867-AF52-4456EC478769}"/>
              </a:ext>
            </a:extLst>
          </p:cNvPr>
          <p:cNvSpPr/>
          <p:nvPr/>
        </p:nvSpPr>
        <p:spPr>
          <a:xfrm>
            <a:off x="5390984" y="2878372"/>
            <a:ext cx="6801016" cy="1108817"/>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2">
                    <a:lumMod val="75000"/>
                  </a:schemeClr>
                </a:solidFill>
              </a:rPr>
              <a:t>NFQ Levels 1 – 3</a:t>
            </a:r>
          </a:p>
          <a:p>
            <a:pPr marL="285750" indent="-285750">
              <a:buFont typeface="Arial" panose="020B0604020202020204" pitchFamily="34" charset="0"/>
              <a:buChar char="•"/>
            </a:pPr>
            <a:r>
              <a:rPr lang="en-GB" sz="2000" dirty="0">
                <a:solidFill>
                  <a:schemeClr val="tx2">
                    <a:lumMod val="75000"/>
                  </a:schemeClr>
                </a:solidFill>
              </a:rPr>
              <a:t>learner has achieved all the outcomes for the award (Successful)</a:t>
            </a:r>
            <a:endParaRPr lang="en-IE" sz="2000" dirty="0">
              <a:solidFill>
                <a:schemeClr val="tx2">
                  <a:lumMod val="75000"/>
                </a:schemeClr>
              </a:solidFill>
            </a:endParaRPr>
          </a:p>
        </p:txBody>
      </p:sp>
      <p:pic>
        <p:nvPicPr>
          <p:cNvPr id="10" name="Picture 9">
            <a:extLst>
              <a:ext uri="{FF2B5EF4-FFF2-40B4-BE49-F238E27FC236}">
                <a16:creationId xmlns:a16="http://schemas.microsoft.com/office/drawing/2014/main" id="{8E8CAF73-CE22-4D50-B690-B87F8AFF2511}"/>
              </a:ext>
            </a:extLst>
          </p:cNvPr>
          <p:cNvPicPr>
            <a:picLocks noChangeAspect="1"/>
          </p:cNvPicPr>
          <p:nvPr/>
        </p:nvPicPr>
        <p:blipFill>
          <a:blip r:embed="rId11"/>
          <a:stretch>
            <a:fillRect/>
          </a:stretch>
        </p:blipFill>
        <p:spPr>
          <a:xfrm>
            <a:off x="0" y="-38878"/>
            <a:ext cx="12192000" cy="6935755"/>
          </a:xfrm>
          <a:prstGeom prst="rect">
            <a:avLst/>
          </a:prstGeom>
        </p:spPr>
      </p:pic>
      <p:pic>
        <p:nvPicPr>
          <p:cNvPr id="11" name="Picture 10">
            <a:extLst>
              <a:ext uri="{FF2B5EF4-FFF2-40B4-BE49-F238E27FC236}">
                <a16:creationId xmlns:a16="http://schemas.microsoft.com/office/drawing/2014/main" id="{4B1E9308-57D2-4A6C-9705-5B543991A608}"/>
              </a:ext>
            </a:extLst>
          </p:cNvPr>
          <p:cNvPicPr>
            <a:picLocks noChangeAspect="1"/>
          </p:cNvPicPr>
          <p:nvPr/>
        </p:nvPicPr>
        <p:blipFill>
          <a:blip r:embed="rId12"/>
          <a:stretch>
            <a:fillRect/>
          </a:stretch>
        </p:blipFill>
        <p:spPr>
          <a:xfrm>
            <a:off x="5964792" y="3391238"/>
            <a:ext cx="6094095" cy="3387228"/>
          </a:xfrm>
          <a:prstGeom prst="rect">
            <a:avLst/>
          </a:prstGeom>
        </p:spPr>
      </p:pic>
      <p:pic>
        <p:nvPicPr>
          <p:cNvPr id="12" name="Picture 11">
            <a:extLst>
              <a:ext uri="{FF2B5EF4-FFF2-40B4-BE49-F238E27FC236}">
                <a16:creationId xmlns:a16="http://schemas.microsoft.com/office/drawing/2014/main" id="{70E8BEC0-735C-4ED1-8B94-6050C2595812}"/>
              </a:ext>
            </a:extLst>
          </p:cNvPr>
          <p:cNvPicPr>
            <a:picLocks noChangeAspect="1"/>
          </p:cNvPicPr>
          <p:nvPr/>
        </p:nvPicPr>
        <p:blipFill>
          <a:blip r:embed="rId13"/>
          <a:stretch>
            <a:fillRect/>
          </a:stretch>
        </p:blipFill>
        <p:spPr>
          <a:xfrm>
            <a:off x="5964792" y="3045947"/>
            <a:ext cx="6141831" cy="3713259"/>
          </a:xfrm>
          <a:prstGeom prst="rect">
            <a:avLst/>
          </a:prstGeom>
        </p:spPr>
      </p:pic>
      <p:sp>
        <p:nvSpPr>
          <p:cNvPr id="13" name="Rectangle 12">
            <a:extLst>
              <a:ext uri="{FF2B5EF4-FFF2-40B4-BE49-F238E27FC236}">
                <a16:creationId xmlns:a16="http://schemas.microsoft.com/office/drawing/2014/main" id="{89FE85B6-F081-4710-AD60-538D184D3667}"/>
              </a:ext>
            </a:extLst>
          </p:cNvPr>
          <p:cNvSpPr/>
          <p:nvPr/>
        </p:nvSpPr>
        <p:spPr>
          <a:xfrm>
            <a:off x="279103" y="5200153"/>
            <a:ext cx="4086163" cy="95415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AwardType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692997" y="3587931"/>
            <a:ext cx="609600" cy="609600"/>
          </a:xfrm>
          <a:prstGeom prst="rect">
            <a:avLst/>
          </a:prstGeom>
        </p:spPr>
      </p:pic>
    </p:spTree>
    <p:custDataLst>
      <p:tags r:id="rId1"/>
    </p:custDataLst>
    <p:extLst>
      <p:ext uri="{BB962C8B-B14F-4D97-AF65-F5344CB8AC3E}">
        <p14:creationId xmlns:p14="http://schemas.microsoft.com/office/powerpoint/2010/main" val="2704380094"/>
      </p:ext>
    </p:extLst>
  </p:cSld>
  <p:clrMapOvr>
    <a:masterClrMapping/>
  </p:clrMapOvr>
  <mc:AlternateContent xmlns:mc="http://schemas.openxmlformats.org/markup-compatibility/2006">
    <mc:Choice xmlns:p14="http://schemas.microsoft.com/office/powerpoint/2010/main" Requires="p14">
      <p:transition spd="slow" p14:dur="2000" advTm="220800"/>
    </mc:Choice>
    <mc:Fallback>
      <p:transition spd="slow" advTm="22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032"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righ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righ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right)">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righ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4"/>
                </p:tgtEl>
              </p:cMediaNode>
            </p:audio>
          </p:childTnLst>
        </p:cTn>
      </p:par>
    </p:tnLst>
    <p:bldLst>
      <p:bldP spid="3" grpId="0" build="p"/>
      <p:bldP spid="6" grpId="0" animBg="1"/>
      <p:bldGraphic spid="7" grpId="0">
        <p:bldAsOne/>
      </p:bldGraphic>
      <p:bldP spid="8" grpId="0" animBg="1"/>
      <p:bldP spid="9" grpId="0" animBg="1"/>
      <p:bldP spid="9" grpId="1" animBg="1"/>
      <p:bldP spid="13" grpId="0" animBg="1"/>
    </p:bldLst>
  </p:timing>
  <p:extLst>
    <p:ext uri="{E180D4A7-C9FB-4DFB-919C-405C955672EB}">
      <p14:showEvtLst xmlns:p14="http://schemas.microsoft.com/office/powerpoint/2010/main">
        <p14:playEvt time="0" objId="14"/>
        <p14:stopEvt time="220051" objId="1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Preparing for External Authentication</a:t>
            </a:r>
          </a:p>
        </p:txBody>
      </p:sp>
      <p:sp>
        <p:nvSpPr>
          <p:cNvPr id="3" name="Content Placeholder 2"/>
          <p:cNvSpPr>
            <a:spLocks noGrp="1"/>
          </p:cNvSpPr>
          <p:nvPr>
            <p:ph idx="1"/>
          </p:nvPr>
        </p:nvSpPr>
        <p:spPr/>
        <p:txBody>
          <a:bodyPr>
            <a:normAutofit fontScale="70000" lnSpcReduction="20000"/>
          </a:bodyPr>
          <a:lstStyle/>
          <a:p>
            <a:pPr marL="0" indent="0" fontAlgn="t">
              <a:buNone/>
            </a:pPr>
            <a:r>
              <a:rPr lang="en-US" sz="4100" b="1" dirty="0"/>
              <a:t>Confirm the availability of</a:t>
            </a:r>
            <a:endParaRPr lang="en-IE" sz="4100" dirty="0"/>
          </a:p>
          <a:p>
            <a:pPr lvl="1" fontAlgn="t"/>
            <a:r>
              <a:rPr lang="en-US" sz="4000" dirty="0"/>
              <a:t>all MIPLOs and MIMLOs for the programme and related modules</a:t>
            </a:r>
          </a:p>
          <a:p>
            <a:pPr lvl="1" fontAlgn="t"/>
            <a:r>
              <a:rPr lang="en-US" sz="4000" dirty="0"/>
              <a:t>summative assessment strategy for the programme and related modules</a:t>
            </a:r>
          </a:p>
          <a:p>
            <a:pPr lvl="1" fontAlgn="t"/>
            <a:r>
              <a:rPr lang="en-US" sz="4000" dirty="0"/>
              <a:t>learner assessment evidence</a:t>
            </a:r>
            <a:endParaRPr lang="en-IE" sz="4000" dirty="0"/>
          </a:p>
          <a:p>
            <a:pPr lvl="1" fontAlgn="t"/>
            <a:r>
              <a:rPr lang="en-US" sz="4000" dirty="0"/>
              <a:t>learner assessment results </a:t>
            </a:r>
            <a:r>
              <a:rPr lang="en-GB" sz="4000" dirty="0"/>
              <a:t>recorded</a:t>
            </a:r>
            <a:endParaRPr lang="en-IE" sz="4000" dirty="0"/>
          </a:p>
          <a:p>
            <a:pPr lvl="1" fontAlgn="t"/>
            <a:r>
              <a:rPr lang="en-US" sz="4000" dirty="0"/>
              <a:t>sampling strategy </a:t>
            </a:r>
            <a:endParaRPr lang="en-IE" sz="4000" dirty="0"/>
          </a:p>
          <a:p>
            <a:pPr lvl="1" fontAlgn="t"/>
            <a:r>
              <a:rPr lang="en-US" sz="4000" dirty="0"/>
              <a:t>internal verification report(s) </a:t>
            </a:r>
          </a:p>
          <a:p>
            <a:pPr lvl="1" fontAlgn="t"/>
            <a:r>
              <a:rPr lang="en-US" sz="4000" dirty="0"/>
              <a:t>external authentication report template </a:t>
            </a:r>
            <a:endParaRPr lang="en-IE" sz="4000" dirty="0"/>
          </a:p>
          <a:p>
            <a:pPr lvl="1" fontAlgn="t"/>
            <a:r>
              <a:rPr lang="en-US" sz="4000" dirty="0"/>
              <a:t>appropriate equipment to moderate assessment evidence produced in a multi-media format, if required</a:t>
            </a:r>
            <a:endParaRPr lang="en-IE" dirty="0"/>
          </a:p>
        </p:txBody>
      </p:sp>
      <p:sp>
        <p:nvSpPr>
          <p:cNvPr id="6" name="Slide Number Placeholder 5"/>
          <p:cNvSpPr>
            <a:spLocks noGrp="1"/>
          </p:cNvSpPr>
          <p:nvPr>
            <p:ph type="sldNum" sz="quarter" idx="12"/>
          </p:nvPr>
        </p:nvSpPr>
        <p:spPr/>
        <p:txBody>
          <a:bodyPr/>
          <a:lstStyle/>
          <a:p>
            <a:fld id="{DEB1E597-E0B3-4243-9999-5E35DF6D44F6}" type="slidenum">
              <a:rPr lang="en-IE" smtClean="0">
                <a:solidFill>
                  <a:prstClr val="black">
                    <a:tint val="75000"/>
                  </a:prstClr>
                </a:solidFill>
              </a:rPr>
              <a:pPr/>
              <a:t>9</a:t>
            </a:fld>
            <a:endParaRPr lang="en-IE" dirty="0">
              <a:solidFill>
                <a:prstClr val="black">
                  <a:tint val="75000"/>
                </a:prstClr>
              </a:solidFill>
            </a:endParaRPr>
          </a:p>
        </p:txBody>
      </p:sp>
      <p:sp>
        <p:nvSpPr>
          <p:cNvPr id="4" name="Rectangle 3">
            <a:extLst>
              <a:ext uri="{FF2B5EF4-FFF2-40B4-BE49-F238E27FC236}">
                <a16:creationId xmlns:a16="http://schemas.microsoft.com/office/drawing/2014/main" id="{88A8DC0D-FF61-424F-985D-4979ED714039}"/>
              </a:ext>
            </a:extLst>
          </p:cNvPr>
          <p:cNvSpPr/>
          <p:nvPr/>
        </p:nvSpPr>
        <p:spPr>
          <a:xfrm>
            <a:off x="0" y="1916832"/>
            <a:ext cx="12192000" cy="4536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t"/>
            <a:r>
              <a:rPr lang="en-US" sz="2400" b="1" dirty="0">
                <a:solidFill>
                  <a:schemeClr val="tx2">
                    <a:lumMod val="75000"/>
                  </a:schemeClr>
                </a:solidFill>
              </a:rPr>
              <a:t>Agree terms and conditions for the authentication process with provider/centre:</a:t>
            </a:r>
            <a:endParaRPr lang="en-IE" sz="2400" dirty="0">
              <a:solidFill>
                <a:schemeClr val="tx2">
                  <a:lumMod val="75000"/>
                </a:schemeClr>
              </a:solidFill>
            </a:endParaRPr>
          </a:p>
          <a:p>
            <a:pPr marL="800100" lvl="1" indent="-342900" fontAlgn="t">
              <a:buFont typeface="Arial" panose="020B0604020202020204" pitchFamily="34" charset="0"/>
              <a:buChar char="•"/>
            </a:pPr>
            <a:r>
              <a:rPr lang="en-US" sz="2400" dirty="0">
                <a:solidFill>
                  <a:schemeClr val="tx2">
                    <a:lumMod val="75000"/>
                  </a:schemeClr>
                </a:solidFill>
              </a:rPr>
              <a:t>Dates/times/venues</a:t>
            </a:r>
            <a:endParaRPr lang="en-IE" sz="2400" dirty="0">
              <a:solidFill>
                <a:schemeClr val="tx2">
                  <a:lumMod val="75000"/>
                </a:schemeClr>
              </a:solidFill>
            </a:endParaRPr>
          </a:p>
          <a:p>
            <a:pPr marL="800100" lvl="1" indent="-342900" fontAlgn="t">
              <a:buFont typeface="Arial" panose="020B0604020202020204" pitchFamily="34" charset="0"/>
              <a:buChar char="•"/>
            </a:pPr>
            <a:r>
              <a:rPr lang="en-US" sz="2400" dirty="0">
                <a:solidFill>
                  <a:schemeClr val="tx2">
                    <a:lumMod val="75000"/>
                  </a:schemeClr>
                </a:solidFill>
              </a:rPr>
              <a:t>Volume of work – module(s) (names and levels)  and numbers of learner assessment evidence/portfolio to be authenticated by each authenticator</a:t>
            </a:r>
            <a:endParaRPr lang="en-IE" sz="2400" dirty="0">
              <a:solidFill>
                <a:schemeClr val="tx2">
                  <a:lumMod val="75000"/>
                </a:schemeClr>
              </a:solidFill>
            </a:endParaRPr>
          </a:p>
          <a:p>
            <a:pPr marL="800100" lvl="1" indent="-342900" fontAlgn="t">
              <a:buFont typeface="Arial" panose="020B0604020202020204" pitchFamily="34" charset="0"/>
              <a:buChar char="•"/>
            </a:pPr>
            <a:r>
              <a:rPr lang="en-US" sz="2400" dirty="0">
                <a:solidFill>
                  <a:schemeClr val="tx2">
                    <a:lumMod val="75000"/>
                  </a:schemeClr>
                </a:solidFill>
              </a:rPr>
              <a:t>Paperwork to be completed and the time allocated to do this</a:t>
            </a:r>
            <a:endParaRPr lang="en-IE" sz="2400" dirty="0">
              <a:solidFill>
                <a:schemeClr val="tx2">
                  <a:lumMod val="75000"/>
                </a:schemeClr>
              </a:solidFill>
            </a:endParaRPr>
          </a:p>
          <a:p>
            <a:pPr marL="800100" lvl="1" indent="-342900" fontAlgn="t">
              <a:buFont typeface="Arial" panose="020B0604020202020204" pitchFamily="34" charset="0"/>
              <a:buChar char="•"/>
            </a:pPr>
            <a:r>
              <a:rPr lang="en-US" sz="2400" dirty="0">
                <a:solidFill>
                  <a:schemeClr val="tx2">
                    <a:lumMod val="75000"/>
                  </a:schemeClr>
                </a:solidFill>
              </a:rPr>
              <a:t>Agree the date by which the External Authentication Report will be completed</a:t>
            </a:r>
            <a:endParaRPr lang="en-IE" sz="2400" dirty="0">
              <a:solidFill>
                <a:schemeClr val="tx2">
                  <a:lumMod val="75000"/>
                </a:schemeClr>
              </a:solidFill>
            </a:endParaRPr>
          </a:p>
          <a:p>
            <a:pPr marL="800100" lvl="1" indent="-342900" fontAlgn="t">
              <a:buFont typeface="Arial" panose="020B0604020202020204" pitchFamily="34" charset="0"/>
              <a:buChar char="•"/>
            </a:pPr>
            <a:r>
              <a:rPr lang="en-US" sz="2400" dirty="0">
                <a:solidFill>
                  <a:schemeClr val="tx2">
                    <a:lumMod val="75000"/>
                  </a:schemeClr>
                </a:solidFill>
              </a:rPr>
              <a:t>Other responsibilities – e.g. </a:t>
            </a:r>
            <a:r>
              <a:rPr lang="en-GB" sz="2400" dirty="0">
                <a:solidFill>
                  <a:schemeClr val="tx2">
                    <a:lumMod val="75000"/>
                  </a:schemeClr>
                </a:solidFill>
              </a:rPr>
              <a:t>providing feedback to appropriate personnel and </a:t>
            </a:r>
            <a:r>
              <a:rPr lang="en-US" sz="2400" dirty="0">
                <a:solidFill>
                  <a:schemeClr val="tx2">
                    <a:lumMod val="75000"/>
                  </a:schemeClr>
                </a:solidFill>
              </a:rPr>
              <a:t>availability to the Results Approval Panel</a:t>
            </a:r>
            <a:endParaRPr lang="en-IE" sz="2400" dirty="0">
              <a:solidFill>
                <a:schemeClr val="tx2">
                  <a:lumMod val="75000"/>
                </a:schemeClr>
              </a:solidFill>
            </a:endParaRPr>
          </a:p>
          <a:p>
            <a:pPr marL="800100" lvl="1" indent="-342900" fontAlgn="t">
              <a:buFont typeface="Arial" panose="020B0604020202020204" pitchFamily="34" charset="0"/>
              <a:buChar char="•"/>
            </a:pPr>
            <a:r>
              <a:rPr lang="en-US" sz="2400" dirty="0">
                <a:solidFill>
                  <a:schemeClr val="tx2">
                    <a:lumMod val="75000"/>
                  </a:schemeClr>
                </a:solidFill>
              </a:rPr>
              <a:t>Remuneration</a:t>
            </a:r>
            <a:endParaRPr lang="en-IE" sz="2400" dirty="0">
              <a:solidFill>
                <a:schemeClr val="tx2">
                  <a:lumMod val="75000"/>
                </a:schemeClr>
              </a:solidFill>
            </a:endParaRPr>
          </a:p>
        </p:txBody>
      </p:sp>
      <p:sp>
        <p:nvSpPr>
          <p:cNvPr id="5" name="Rectangle 4">
            <a:extLst>
              <a:ext uri="{FF2B5EF4-FFF2-40B4-BE49-F238E27FC236}">
                <a16:creationId xmlns:a16="http://schemas.microsoft.com/office/drawing/2014/main" id="{C8A0795F-9FDF-4284-BC76-8F5FDCC13C97}"/>
              </a:ext>
            </a:extLst>
          </p:cNvPr>
          <p:cNvSpPr/>
          <p:nvPr/>
        </p:nvSpPr>
        <p:spPr>
          <a:xfrm>
            <a:off x="0" y="4110823"/>
            <a:ext cx="12192000" cy="2425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00100" lvl="1" indent="-342900" fontAlgn="t">
              <a:buFont typeface="Arial" panose="020B0604020202020204" pitchFamily="34" charset="0"/>
              <a:buChar char="•"/>
            </a:pPr>
            <a:r>
              <a:rPr lang="en-US" sz="2400" dirty="0">
                <a:solidFill>
                  <a:schemeClr val="tx2">
                    <a:lumMod val="75000"/>
                  </a:schemeClr>
                </a:solidFill>
              </a:rPr>
              <a:t>Other responsibilities – e.g. </a:t>
            </a:r>
            <a:r>
              <a:rPr lang="en-GB" sz="2400" dirty="0">
                <a:solidFill>
                  <a:schemeClr val="tx2">
                    <a:lumMod val="75000"/>
                  </a:schemeClr>
                </a:solidFill>
              </a:rPr>
              <a:t>providing feedback to appropriate personnel and </a:t>
            </a:r>
            <a:r>
              <a:rPr lang="en-US" sz="2400" dirty="0">
                <a:solidFill>
                  <a:schemeClr val="tx2">
                    <a:lumMod val="75000"/>
                  </a:schemeClr>
                </a:solidFill>
              </a:rPr>
              <a:t>availability to the Results Approval Panel</a:t>
            </a:r>
          </a:p>
          <a:p>
            <a:pPr marL="1257300" lvl="2" indent="-342900" fontAlgn="t">
              <a:buFont typeface="Arial" panose="020B0604020202020204" pitchFamily="34" charset="0"/>
              <a:buChar char="•"/>
            </a:pPr>
            <a:r>
              <a:rPr lang="en-IE" sz="2400" dirty="0">
                <a:solidFill>
                  <a:schemeClr val="tx2">
                    <a:lumMod val="75000"/>
                  </a:schemeClr>
                </a:solidFill>
              </a:rPr>
              <a:t>Agree the assessment instruments and related documentation prior to programme rollout</a:t>
            </a:r>
          </a:p>
          <a:p>
            <a:pPr marL="1257300" lvl="2" indent="-342900" fontAlgn="t">
              <a:buFont typeface="Arial" panose="020B0604020202020204" pitchFamily="34" charset="0"/>
              <a:buChar char="•"/>
            </a:pPr>
            <a:r>
              <a:rPr lang="en-IE" sz="2400" dirty="0">
                <a:solidFill>
                  <a:schemeClr val="tx2">
                    <a:lumMod val="75000"/>
                  </a:schemeClr>
                </a:solidFill>
              </a:rPr>
              <a:t>Input to the review of the programme</a:t>
            </a:r>
          </a:p>
          <a:p>
            <a:pPr marL="1257300" lvl="2" indent="-342900" fontAlgn="t">
              <a:buFont typeface="Arial" panose="020B0604020202020204" pitchFamily="34" charset="0"/>
              <a:buChar char="•"/>
            </a:pPr>
            <a:r>
              <a:rPr lang="en-IE" sz="2400" dirty="0">
                <a:solidFill>
                  <a:schemeClr val="tx2">
                    <a:lumMod val="75000"/>
                  </a:schemeClr>
                </a:solidFill>
              </a:rPr>
              <a:t>Other</a:t>
            </a:r>
          </a:p>
          <a:p>
            <a:pPr marL="800100" lvl="1" indent="-342900" fontAlgn="t">
              <a:buFont typeface="Arial" panose="020B0604020202020204" pitchFamily="34" charset="0"/>
              <a:buChar char="•"/>
            </a:pPr>
            <a:r>
              <a:rPr lang="en-IE" sz="2400" dirty="0">
                <a:solidFill>
                  <a:schemeClr val="tx2">
                    <a:lumMod val="75000"/>
                  </a:schemeClr>
                </a:solidFill>
              </a:rPr>
              <a:t>Remuneration</a:t>
            </a:r>
          </a:p>
        </p:txBody>
      </p:sp>
      <p:pic>
        <p:nvPicPr>
          <p:cNvPr id="7" name="AwardType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31351" y="2934419"/>
            <a:ext cx="609600" cy="609600"/>
          </a:xfrm>
          <a:prstGeom prst="rect">
            <a:avLst/>
          </a:prstGeom>
        </p:spPr>
      </p:pic>
    </p:spTree>
    <p:custDataLst>
      <p:tags r:id="rId1"/>
    </p:custDataLst>
    <p:extLst>
      <p:ext uri="{BB962C8B-B14F-4D97-AF65-F5344CB8AC3E}">
        <p14:creationId xmlns:p14="http://schemas.microsoft.com/office/powerpoint/2010/main" val="2383202392"/>
      </p:ext>
    </p:extLst>
  </p:cSld>
  <p:clrMapOvr>
    <a:masterClrMapping/>
  </p:clrMapOvr>
  <mc:AlternateContent xmlns:mc="http://schemas.openxmlformats.org/markup-compatibility/2006">
    <mc:Choice xmlns:p14="http://schemas.microsoft.com/office/powerpoint/2010/main" Requires="p14">
      <p:transition spd="slow" p14:dur="2000" advTm="111364"/>
    </mc:Choice>
    <mc:Fallback>
      <p:transition spd="slow" advTm="11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45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righ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righ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righ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righ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right)">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right)">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right)">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right)">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wipe(right)">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righ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right)">
                                      <p:cBhvr>
                                        <p:cTn id="61" dur="500"/>
                                        <p:tgtEl>
                                          <p:spTgt spid="5"/>
                                        </p:tgtEl>
                                      </p:cBhvr>
                                    </p:animEffect>
                                  </p:childTnLst>
                                </p:cTn>
                              </p:par>
                              <p:par>
                                <p:cTn id="62" presetID="22" presetClass="entr" presetSubtype="2" fill="hold" nodeType="withEffect">
                                  <p:stCondLst>
                                    <p:cond delay="0"/>
                                  </p:stCondLst>
                                  <p:childTnLst>
                                    <p:set>
                                      <p:cBhvr>
                                        <p:cTn id="63" dur="1" fill="hold">
                                          <p:stCondLst>
                                            <p:cond delay="0"/>
                                          </p:stCondLst>
                                        </p:cTn>
                                        <p:tgtEl>
                                          <p:spTgt spid="5">
                                            <p:txEl>
                                              <p:pRg st="0" end="0"/>
                                            </p:txEl>
                                          </p:spTgt>
                                        </p:tgtEl>
                                        <p:attrNameLst>
                                          <p:attrName>style.visibility</p:attrName>
                                        </p:attrNameLst>
                                      </p:cBhvr>
                                      <p:to>
                                        <p:strVal val="visible"/>
                                      </p:to>
                                    </p:set>
                                    <p:animEffect transition="in" filter="wipe(right)">
                                      <p:cBhvr>
                                        <p:cTn id="64" dur="500"/>
                                        <p:tgtEl>
                                          <p:spTgt spid="5">
                                            <p:txEl>
                                              <p:pRg st="0" end="0"/>
                                            </p:txEl>
                                          </p:spTgt>
                                        </p:tgtEl>
                                      </p:cBhvr>
                                    </p:animEffect>
                                  </p:childTnLst>
                                </p:cTn>
                              </p:par>
                              <p:par>
                                <p:cTn id="65" presetID="22" presetClass="entr" presetSubtype="2" fill="hold" nodeType="with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Effect transition="in" filter="wipe(right)">
                                      <p:cBhvr>
                                        <p:cTn id="67" dur="500"/>
                                        <p:tgtEl>
                                          <p:spTgt spid="5">
                                            <p:txEl>
                                              <p:pRg st="4" end="4"/>
                                            </p:txEl>
                                          </p:spTgt>
                                        </p:tgtEl>
                                      </p:cBhvr>
                                    </p:animEffect>
                                  </p:childTnLst>
                                </p:cTn>
                              </p:par>
                              <p:par>
                                <p:cTn id="68" presetID="22" presetClass="entr" presetSubtype="2" fill="hold" nodeType="withEffect">
                                  <p:stCondLst>
                                    <p:cond delay="0"/>
                                  </p:stCondLst>
                                  <p:childTnLst>
                                    <p:set>
                                      <p:cBhvr>
                                        <p:cTn id="69" dur="1" fill="hold">
                                          <p:stCondLst>
                                            <p:cond delay="0"/>
                                          </p:stCondLst>
                                        </p:cTn>
                                        <p:tgtEl>
                                          <p:spTgt spid="5">
                                            <p:txEl>
                                              <p:pRg st="1" end="1"/>
                                            </p:txEl>
                                          </p:spTgt>
                                        </p:tgtEl>
                                        <p:attrNameLst>
                                          <p:attrName>style.visibility</p:attrName>
                                        </p:attrNameLst>
                                      </p:cBhvr>
                                      <p:to>
                                        <p:strVal val="visible"/>
                                      </p:to>
                                    </p:set>
                                    <p:animEffect transition="in" filter="wipe(right)">
                                      <p:cBhvr>
                                        <p:cTn id="70" dur="500"/>
                                        <p:tgtEl>
                                          <p:spTgt spid="5">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5">
                                            <p:txEl>
                                              <p:pRg st="2" end="2"/>
                                            </p:txEl>
                                          </p:spTgt>
                                        </p:tgtEl>
                                        <p:attrNameLst>
                                          <p:attrName>style.visibility</p:attrName>
                                        </p:attrNameLst>
                                      </p:cBhvr>
                                      <p:to>
                                        <p:strVal val="visible"/>
                                      </p:to>
                                    </p:set>
                                    <p:animEffect transition="in" filter="wipe(right)">
                                      <p:cBhvr>
                                        <p:cTn id="75" dur="500"/>
                                        <p:tgtEl>
                                          <p:spTgt spid="5">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nodeType="clickEffect">
                                  <p:stCondLst>
                                    <p:cond delay="0"/>
                                  </p:stCondLst>
                                  <p:childTnLst>
                                    <p:set>
                                      <p:cBhvr>
                                        <p:cTn id="79" dur="1" fill="hold">
                                          <p:stCondLst>
                                            <p:cond delay="0"/>
                                          </p:stCondLst>
                                        </p:cTn>
                                        <p:tgtEl>
                                          <p:spTgt spid="5">
                                            <p:txEl>
                                              <p:pRg st="3" end="3"/>
                                            </p:txEl>
                                          </p:spTgt>
                                        </p:tgtEl>
                                        <p:attrNameLst>
                                          <p:attrName>style.visibility</p:attrName>
                                        </p:attrNameLst>
                                      </p:cBhvr>
                                      <p:to>
                                        <p:strVal val="visible"/>
                                      </p:to>
                                    </p:set>
                                    <p:animEffect transition="in" filter="wipe(right)">
                                      <p:cBhvr>
                                        <p:cTn id="8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Lst>
  </p:timing>
  <p:extLst>
    <p:ext uri="{E180D4A7-C9FB-4DFB-919C-405C955672EB}">
      <p14:showEvtLst xmlns:p14="http://schemas.microsoft.com/office/powerpoint/2010/main">
        <p14:playEvt time="1" objId="7"/>
        <p14:stopEvt time="107474" objId="7"/>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2"/>
</p:tagLst>
</file>

<file path=ppt/tags/tag10.xml><?xml version="1.0" encoding="utf-8"?>
<p:tagLst xmlns:a="http://schemas.openxmlformats.org/drawingml/2006/main" xmlns:r="http://schemas.openxmlformats.org/officeDocument/2006/relationships" xmlns:p="http://schemas.openxmlformats.org/presentationml/2006/main">
  <p:tag name="TIMING" val="|3.2|21.7|25.6|18.3|42.7|11.2|4.7|48.4|6.9|20.5|5.5"/>
</p:tagLst>
</file>

<file path=ppt/tags/tag11.xml><?xml version="1.0" encoding="utf-8"?>
<p:tagLst xmlns:a="http://schemas.openxmlformats.org/drawingml/2006/main" xmlns:r="http://schemas.openxmlformats.org/officeDocument/2006/relationships" xmlns:p="http://schemas.openxmlformats.org/presentationml/2006/main">
  <p:tag name="TIMING" val="|15.2|5.3|4.1|1.6|1.5|1.6|1.4|1.3|1.3|6.7|30.2|34.2|4.3"/>
</p:tagLst>
</file>

<file path=ppt/tags/tag12.xml><?xml version="1.0" encoding="utf-8"?>
<p:tagLst xmlns:a="http://schemas.openxmlformats.org/drawingml/2006/main" xmlns:r="http://schemas.openxmlformats.org/officeDocument/2006/relationships" xmlns:p="http://schemas.openxmlformats.org/presentationml/2006/main">
  <p:tag name="TIMING" val="|15.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4"/>
</p:tagLst>
</file>

<file path=ppt/tags/tag4.xml><?xml version="1.0" encoding="utf-8"?>
<p:tagLst xmlns:a="http://schemas.openxmlformats.org/drawingml/2006/main" xmlns:r="http://schemas.openxmlformats.org/officeDocument/2006/relationships" xmlns:p="http://schemas.openxmlformats.org/presentationml/2006/main">
  <p:tag name="TIMING" val="|40.8"/>
</p:tagLst>
</file>

<file path=ppt/tags/tag5.xml><?xml version="1.0" encoding="utf-8"?>
<p:tagLst xmlns:a="http://schemas.openxmlformats.org/drawingml/2006/main" xmlns:r="http://schemas.openxmlformats.org/officeDocument/2006/relationships" xmlns:p="http://schemas.openxmlformats.org/presentationml/2006/main">
  <p:tag name="TIMING" val="|5.2|3.8|4.1|4.6|3.6|2.1|9.1"/>
</p:tagLst>
</file>

<file path=ppt/tags/tag6.xml><?xml version="1.0" encoding="utf-8"?>
<p:tagLst xmlns:a="http://schemas.openxmlformats.org/drawingml/2006/main" xmlns:r="http://schemas.openxmlformats.org/officeDocument/2006/relationships" xmlns:p="http://schemas.openxmlformats.org/presentationml/2006/main">
  <p:tag name="TIMING" val="|13.6|8.9|6.9|2.7|2|2|2|2.3|1.9|2.4|7.4|6.2|5.1|2.8"/>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3|6.9|16.6|1.9|2.2|2.5|2.2|2.7|15.9|54.1|15.1|1.3|20.7|4.6|7.9"/>
</p:tagLst>
</file>

<file path=ppt/tags/tag8.xml><?xml version="1.0" encoding="utf-8"?>
<p:tagLst xmlns:a="http://schemas.openxmlformats.org/drawingml/2006/main" xmlns:r="http://schemas.openxmlformats.org/officeDocument/2006/relationships" xmlns:p="http://schemas.openxmlformats.org/presentationml/2006/main">
  <p:tag name="TIMING" val="|7.4|1.9|8.8|0.8|0.7|1|0.7|0.7|0.6|0.8|0.7|0.7|0.7|0.8|6.1|1.5|7|72.4|2.4|1.9"/>
</p:tagLst>
</file>

<file path=ppt/tags/tag9.xml><?xml version="1.0" encoding="utf-8"?>
<p:tagLst xmlns:a="http://schemas.openxmlformats.org/drawingml/2006/main" xmlns:r="http://schemas.openxmlformats.org/officeDocument/2006/relationships" xmlns:p="http://schemas.openxmlformats.org/presentationml/2006/main">
  <p:tag name="TIMING" val="|4.4|20.8|8.3|40.3|6.7|4.9|2.1|2.1|10.4|18.3|1.6|10.1|2.7|1.3|1.2|28.9|1.4|1.7|8.1|1.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8177</TotalTime>
  <Words>2995</Words>
  <Application>Microsoft Office PowerPoint</Application>
  <PresentationFormat>Widescreen</PresentationFormat>
  <Paragraphs>165</Paragraphs>
  <Slides>10</Slides>
  <Notes>10</Notes>
  <HiddenSlides>0</HiddenSlides>
  <MMClips>10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4" baseType="lpstr">
      <vt:lpstr>Arial</vt:lpstr>
      <vt:lpstr>Calibri</vt:lpstr>
      <vt:lpstr>1_Office Theme</vt:lpstr>
      <vt:lpstr>Bitmap Image</vt:lpstr>
      <vt:lpstr>The external authentication process in programmes leading to awards as described in the National Framework of Qualifications (NFQ) Award-type Descriptors   </vt:lpstr>
      <vt:lpstr>This presentation</vt:lpstr>
      <vt:lpstr>Some Background Information …</vt:lpstr>
      <vt:lpstr>Some Background Information … Standards</vt:lpstr>
      <vt:lpstr>Award-type Descriptors</vt:lpstr>
      <vt:lpstr>PowerPoint Presentation</vt:lpstr>
      <vt:lpstr>Minimum Intended Learning Outcomes</vt:lpstr>
      <vt:lpstr>Externally authenticating using MIPLOs and MIMLOs</vt:lpstr>
      <vt:lpstr>Preparing for External Authentication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Sheehy</dc:creator>
  <cp:lastModifiedBy>Mary Sheehy</cp:lastModifiedBy>
  <cp:revision>623</cp:revision>
  <cp:lastPrinted>2020-10-12T09:35:47Z</cp:lastPrinted>
  <dcterms:created xsi:type="dcterms:W3CDTF">2016-03-10T10:55:32Z</dcterms:created>
  <dcterms:modified xsi:type="dcterms:W3CDTF">2020-10-22T14:36:00Z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A942858D-DA4A-456E-B610-DC05579F2753</vt:lpwstr>
  </property>
  <property fmtid="{D5CDD505-2E9C-101B-9397-08002B2CF9AE}" pid="3" name="ArticulatePath">
    <vt:lpwstr>Presentation1</vt:lpwstr>
  </property>
</Properties>
</file>